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935" r:id="rId3"/>
    <p:sldId id="1027" r:id="rId4"/>
    <p:sldId id="1139" r:id="rId5"/>
    <p:sldId id="1140" r:id="rId6"/>
    <p:sldId id="1141" r:id="rId7"/>
    <p:sldId id="1142" r:id="rId8"/>
    <p:sldId id="1143" r:id="rId9"/>
    <p:sldId id="1144" r:id="rId10"/>
    <p:sldId id="1145" r:id="rId11"/>
    <p:sldId id="1146" r:id="rId12"/>
    <p:sldId id="1147" r:id="rId13"/>
    <p:sldId id="1148" r:id="rId14"/>
    <p:sldId id="1156" r:id="rId15"/>
    <p:sldId id="1157" r:id="rId16"/>
    <p:sldId id="1149" r:id="rId17"/>
    <p:sldId id="1158" r:id="rId18"/>
    <p:sldId id="1159" r:id="rId19"/>
    <p:sldId id="1160" r:id="rId20"/>
    <p:sldId id="1150" r:id="rId21"/>
    <p:sldId id="1151" r:id="rId22"/>
    <p:sldId id="1153" r:id="rId23"/>
    <p:sldId id="1154" r:id="rId24"/>
    <p:sldId id="1155" r:id="rId25"/>
    <p:sldId id="1152" r:id="rId26"/>
    <p:sldId id="1161" r:id="rId27"/>
    <p:sldId id="1162" r:id="rId28"/>
    <p:sldId id="1163" r:id="rId29"/>
    <p:sldId id="1164" r:id="rId30"/>
    <p:sldId id="1165" r:id="rId31"/>
    <p:sldId id="1166" r:id="rId32"/>
    <p:sldId id="1167" r:id="rId33"/>
  </p:sldIdLst>
  <p:sldSz cx="9144000" cy="6858000" type="screen4x3"/>
  <p:notesSz cx="9144000" cy="6858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9"/>
  </p:normalViewPr>
  <p:slideViewPr>
    <p:cSldViewPr>
      <p:cViewPr varScale="1">
        <p:scale>
          <a:sx n="106" d="100"/>
          <a:sy n="106" d="100"/>
        </p:scale>
        <p:origin x="1800" y="168"/>
      </p:cViewPr>
      <p:guideLst>
        <p:guide orient="horz" pos="2160"/>
        <p:guide pos="2880"/>
      </p:guideLst>
    </p:cSldViewPr>
  </p:slideViewPr>
  <p:outlineViewPr>
    <p:cViewPr>
      <p:scale>
        <a:sx n="33" d="100"/>
        <a:sy n="33" d="100"/>
      </p:scale>
      <p:origin x="0" y="-1422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651D09-B048-4B4C-B60E-7C6E2F77974F}"/>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hangingPunct="1">
              <a:defRPr sz="1200">
                <a:latin typeface="Arial" charset="0"/>
                <a:ea typeface="+mn-ea"/>
                <a:cs typeface="Arial" charset="0"/>
              </a:defRPr>
            </a:lvl1pPr>
          </a:lstStyle>
          <a:p>
            <a:pPr>
              <a:defRPr/>
            </a:pPr>
            <a:endParaRPr lang="en-US"/>
          </a:p>
        </p:txBody>
      </p:sp>
      <p:sp>
        <p:nvSpPr>
          <p:cNvPr id="3" name="Date Placeholder 2">
            <a:extLst>
              <a:ext uri="{FF2B5EF4-FFF2-40B4-BE49-F238E27FC236}">
                <a16:creationId xmlns:a16="http://schemas.microsoft.com/office/drawing/2014/main" id="{50B9079E-8CA2-4341-80E6-9BAE7D6BE267}"/>
              </a:ext>
            </a:extLst>
          </p:cNvPr>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0D8EBA19-FE61-7448-9F5D-80EB5B0EE6D5}" type="datetimeFigureOut">
              <a:rPr lang="en-US" altLang="en-US"/>
              <a:pPr>
                <a:defRPr/>
              </a:pPr>
              <a:t>5/1/20</a:t>
            </a:fld>
            <a:endParaRPr lang="en-US" altLang="en-US"/>
          </a:p>
        </p:txBody>
      </p:sp>
      <p:sp>
        <p:nvSpPr>
          <p:cNvPr id="4" name="Slide Image Placeholder 3">
            <a:extLst>
              <a:ext uri="{FF2B5EF4-FFF2-40B4-BE49-F238E27FC236}">
                <a16:creationId xmlns:a16="http://schemas.microsoft.com/office/drawing/2014/main" id="{3D8704AD-08D3-A348-99AF-4CB749651966}"/>
              </a:ext>
            </a:extLst>
          </p:cNvPr>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9FD3E95-D11A-034C-8A9C-CAA266242333}"/>
              </a:ext>
            </a:extLst>
          </p:cNvPr>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E42C5B3-3401-F648-AB5F-07A2C6DF3D46}"/>
              </a:ext>
            </a:extLst>
          </p:cNvPr>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eaLnBrk="1" hangingPunct="1">
              <a:defRPr sz="1200">
                <a:latin typeface="Arial" charset="0"/>
                <a:ea typeface="+mn-ea"/>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C0CB604E-EC08-5046-9A78-13C2D1B5A155}"/>
              </a:ext>
            </a:extLst>
          </p:cNvPr>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8AAEEBED-D4C0-5941-9E47-D41FCBD2C22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73FB3B1A-2E93-0B47-9779-777C2B118D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5701F37A-D96D-7341-B67E-2F08C14E08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5363" name="Slide Number Placeholder 3">
            <a:extLst>
              <a:ext uri="{FF2B5EF4-FFF2-40B4-BE49-F238E27FC236}">
                <a16:creationId xmlns:a16="http://schemas.microsoft.com/office/drawing/2014/main" id="{29DA4062-39B1-C74A-B77A-4E353878AB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E0051A1-DE67-1845-AC3D-C6300DDB2AB9}" type="slidenum">
              <a:rPr lang="en-US" altLang="en-US" smtClean="0">
                <a:latin typeface="Arial" panose="020B0604020202020204" pitchFamily="34" charset="0"/>
              </a:rPr>
              <a:pPr>
                <a:spcBef>
                  <a:spcPct val="0"/>
                </a:spcBef>
              </a:pPr>
              <a:t>1</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60C5A11-FC23-A04B-89F8-B2C201719ECC}"/>
              </a:ext>
            </a:extLst>
          </p:cNvPr>
          <p:cNvSpPr>
            <a:spLocks noGrp="1"/>
          </p:cNvSpPr>
          <p:nvPr>
            <p:ph type="dt" sz="half" idx="10"/>
          </p:nvPr>
        </p:nvSpPr>
        <p:spPr/>
        <p:txBody>
          <a:bodyPr/>
          <a:lstStyle>
            <a:lvl1pPr>
              <a:defRPr/>
            </a:lvl1pPr>
          </a:lstStyle>
          <a:p>
            <a:pPr>
              <a:defRPr/>
            </a:pPr>
            <a:fld id="{3C88AE03-A390-FF4C-92F5-4956CA62C2E4}" type="datetimeFigureOut">
              <a:rPr lang="en-US" altLang="en-US"/>
              <a:pPr>
                <a:defRPr/>
              </a:pPr>
              <a:t>5/1/20</a:t>
            </a:fld>
            <a:endParaRPr lang="en-US" altLang="en-US"/>
          </a:p>
        </p:txBody>
      </p:sp>
      <p:sp>
        <p:nvSpPr>
          <p:cNvPr id="5" name="Footer Placeholder 4">
            <a:extLst>
              <a:ext uri="{FF2B5EF4-FFF2-40B4-BE49-F238E27FC236}">
                <a16:creationId xmlns:a16="http://schemas.microsoft.com/office/drawing/2014/main" id="{2B807664-B085-644E-8BB1-A7DF8B50CBE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171F889-F5B2-D74B-95E2-B1787EC0C294}"/>
              </a:ext>
            </a:extLst>
          </p:cNvPr>
          <p:cNvSpPr>
            <a:spLocks noGrp="1"/>
          </p:cNvSpPr>
          <p:nvPr>
            <p:ph type="sldNum" sz="quarter" idx="12"/>
          </p:nvPr>
        </p:nvSpPr>
        <p:spPr/>
        <p:txBody>
          <a:bodyPr/>
          <a:lstStyle>
            <a:lvl1pPr>
              <a:defRPr/>
            </a:lvl1pPr>
          </a:lstStyle>
          <a:p>
            <a:pPr>
              <a:defRPr/>
            </a:pPr>
            <a:fld id="{6E0F37E7-33D0-4C4E-B75E-3AD6FD04DF6C}" type="slidenum">
              <a:rPr lang="en-US" altLang="en-US"/>
              <a:pPr>
                <a:defRPr/>
              </a:pPr>
              <a:t>‹#›</a:t>
            </a:fld>
            <a:endParaRPr lang="en-US" altLang="en-US"/>
          </a:p>
        </p:txBody>
      </p:sp>
    </p:spTree>
    <p:extLst>
      <p:ext uri="{BB962C8B-B14F-4D97-AF65-F5344CB8AC3E}">
        <p14:creationId xmlns:p14="http://schemas.microsoft.com/office/powerpoint/2010/main" val="202050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9639DA-006F-8842-A0BB-21B5815EBA14}"/>
              </a:ext>
            </a:extLst>
          </p:cNvPr>
          <p:cNvSpPr>
            <a:spLocks noGrp="1"/>
          </p:cNvSpPr>
          <p:nvPr>
            <p:ph type="dt" sz="half" idx="10"/>
          </p:nvPr>
        </p:nvSpPr>
        <p:spPr/>
        <p:txBody>
          <a:bodyPr/>
          <a:lstStyle>
            <a:lvl1pPr>
              <a:defRPr/>
            </a:lvl1pPr>
          </a:lstStyle>
          <a:p>
            <a:pPr>
              <a:defRPr/>
            </a:pPr>
            <a:fld id="{ABC7539D-06E6-7748-9BA4-D22567E02F06}" type="datetimeFigureOut">
              <a:rPr lang="en-US" altLang="en-US"/>
              <a:pPr>
                <a:defRPr/>
              </a:pPr>
              <a:t>5/1/20</a:t>
            </a:fld>
            <a:endParaRPr lang="en-US" altLang="en-US"/>
          </a:p>
        </p:txBody>
      </p:sp>
      <p:sp>
        <p:nvSpPr>
          <p:cNvPr id="5" name="Footer Placeholder 4">
            <a:extLst>
              <a:ext uri="{FF2B5EF4-FFF2-40B4-BE49-F238E27FC236}">
                <a16:creationId xmlns:a16="http://schemas.microsoft.com/office/drawing/2014/main" id="{8A72349C-52E1-BE40-B359-313D3A9905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2041172-E479-0843-B803-587F7C945B90}"/>
              </a:ext>
            </a:extLst>
          </p:cNvPr>
          <p:cNvSpPr>
            <a:spLocks noGrp="1"/>
          </p:cNvSpPr>
          <p:nvPr>
            <p:ph type="sldNum" sz="quarter" idx="12"/>
          </p:nvPr>
        </p:nvSpPr>
        <p:spPr/>
        <p:txBody>
          <a:bodyPr/>
          <a:lstStyle>
            <a:lvl1pPr>
              <a:defRPr/>
            </a:lvl1pPr>
          </a:lstStyle>
          <a:p>
            <a:pPr>
              <a:defRPr/>
            </a:pPr>
            <a:fld id="{08B5F56E-F111-8244-8DC6-814EB4A213EA}" type="slidenum">
              <a:rPr lang="en-US" altLang="en-US"/>
              <a:pPr>
                <a:defRPr/>
              </a:pPr>
              <a:t>‹#›</a:t>
            </a:fld>
            <a:endParaRPr lang="en-US" altLang="en-US"/>
          </a:p>
        </p:txBody>
      </p:sp>
    </p:spTree>
    <p:extLst>
      <p:ext uri="{BB962C8B-B14F-4D97-AF65-F5344CB8AC3E}">
        <p14:creationId xmlns:p14="http://schemas.microsoft.com/office/powerpoint/2010/main" val="3366547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E6B255-0CC7-8147-BAEB-C09CB3D3E68B}"/>
              </a:ext>
            </a:extLst>
          </p:cNvPr>
          <p:cNvSpPr>
            <a:spLocks noGrp="1"/>
          </p:cNvSpPr>
          <p:nvPr>
            <p:ph type="dt" sz="half" idx="10"/>
          </p:nvPr>
        </p:nvSpPr>
        <p:spPr/>
        <p:txBody>
          <a:bodyPr/>
          <a:lstStyle>
            <a:lvl1pPr>
              <a:defRPr/>
            </a:lvl1pPr>
          </a:lstStyle>
          <a:p>
            <a:pPr>
              <a:defRPr/>
            </a:pPr>
            <a:fld id="{DB002B6C-B476-9B40-897B-845FF8AA2FE3}" type="datetimeFigureOut">
              <a:rPr lang="en-US" altLang="en-US"/>
              <a:pPr>
                <a:defRPr/>
              </a:pPr>
              <a:t>5/1/20</a:t>
            </a:fld>
            <a:endParaRPr lang="en-US" altLang="en-US"/>
          </a:p>
        </p:txBody>
      </p:sp>
      <p:sp>
        <p:nvSpPr>
          <p:cNvPr id="5" name="Footer Placeholder 4">
            <a:extLst>
              <a:ext uri="{FF2B5EF4-FFF2-40B4-BE49-F238E27FC236}">
                <a16:creationId xmlns:a16="http://schemas.microsoft.com/office/drawing/2014/main" id="{F6DEF28B-9195-024D-B07E-5FE20111F16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E24E9EC-AD2E-844E-A34D-B3E762A75E49}"/>
              </a:ext>
            </a:extLst>
          </p:cNvPr>
          <p:cNvSpPr>
            <a:spLocks noGrp="1"/>
          </p:cNvSpPr>
          <p:nvPr>
            <p:ph type="sldNum" sz="quarter" idx="12"/>
          </p:nvPr>
        </p:nvSpPr>
        <p:spPr/>
        <p:txBody>
          <a:bodyPr/>
          <a:lstStyle>
            <a:lvl1pPr>
              <a:defRPr/>
            </a:lvl1pPr>
          </a:lstStyle>
          <a:p>
            <a:pPr>
              <a:defRPr/>
            </a:pPr>
            <a:fld id="{D2854D29-AE09-5C40-88DA-D06B3A6466F2}" type="slidenum">
              <a:rPr lang="en-US" altLang="en-US"/>
              <a:pPr>
                <a:defRPr/>
              </a:pPr>
              <a:t>‹#›</a:t>
            </a:fld>
            <a:endParaRPr lang="en-US" altLang="en-US"/>
          </a:p>
        </p:txBody>
      </p:sp>
    </p:spTree>
    <p:extLst>
      <p:ext uri="{BB962C8B-B14F-4D97-AF65-F5344CB8AC3E}">
        <p14:creationId xmlns:p14="http://schemas.microsoft.com/office/powerpoint/2010/main" val="380744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DF199-7BCD-A84F-AD13-D2165968C8DB}"/>
              </a:ext>
            </a:extLst>
          </p:cNvPr>
          <p:cNvSpPr>
            <a:spLocks noGrp="1"/>
          </p:cNvSpPr>
          <p:nvPr>
            <p:ph type="dt" sz="half" idx="10"/>
          </p:nvPr>
        </p:nvSpPr>
        <p:spPr/>
        <p:txBody>
          <a:bodyPr/>
          <a:lstStyle>
            <a:lvl1pPr>
              <a:defRPr/>
            </a:lvl1pPr>
          </a:lstStyle>
          <a:p>
            <a:pPr>
              <a:defRPr/>
            </a:pPr>
            <a:fld id="{DD0683B9-7E06-EB44-8ABC-0009BD58B4AF}" type="datetimeFigureOut">
              <a:rPr lang="en-US" altLang="en-US"/>
              <a:pPr>
                <a:defRPr/>
              </a:pPr>
              <a:t>5/1/20</a:t>
            </a:fld>
            <a:endParaRPr lang="en-US" altLang="en-US"/>
          </a:p>
        </p:txBody>
      </p:sp>
      <p:sp>
        <p:nvSpPr>
          <p:cNvPr id="5" name="Footer Placeholder 4">
            <a:extLst>
              <a:ext uri="{FF2B5EF4-FFF2-40B4-BE49-F238E27FC236}">
                <a16:creationId xmlns:a16="http://schemas.microsoft.com/office/drawing/2014/main" id="{AB7AFA6F-9F17-9044-BBE8-7AA813137BA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F099EA7-F5D2-174D-B4B5-E6FEB94BB1BE}"/>
              </a:ext>
            </a:extLst>
          </p:cNvPr>
          <p:cNvSpPr>
            <a:spLocks noGrp="1"/>
          </p:cNvSpPr>
          <p:nvPr>
            <p:ph type="sldNum" sz="quarter" idx="12"/>
          </p:nvPr>
        </p:nvSpPr>
        <p:spPr/>
        <p:txBody>
          <a:bodyPr/>
          <a:lstStyle>
            <a:lvl1pPr>
              <a:defRPr/>
            </a:lvl1pPr>
          </a:lstStyle>
          <a:p>
            <a:pPr>
              <a:defRPr/>
            </a:pPr>
            <a:fld id="{4174A871-0CF1-5745-80C5-3941533FDD63}" type="slidenum">
              <a:rPr lang="en-US" altLang="en-US"/>
              <a:pPr>
                <a:defRPr/>
              </a:pPr>
              <a:t>‹#›</a:t>
            </a:fld>
            <a:endParaRPr lang="en-US" altLang="en-US"/>
          </a:p>
        </p:txBody>
      </p:sp>
    </p:spTree>
    <p:extLst>
      <p:ext uri="{BB962C8B-B14F-4D97-AF65-F5344CB8AC3E}">
        <p14:creationId xmlns:p14="http://schemas.microsoft.com/office/powerpoint/2010/main" val="137363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95D089-8104-7B43-A3BB-DFAF243C2863}"/>
              </a:ext>
            </a:extLst>
          </p:cNvPr>
          <p:cNvSpPr>
            <a:spLocks noGrp="1"/>
          </p:cNvSpPr>
          <p:nvPr>
            <p:ph type="dt" sz="half" idx="10"/>
          </p:nvPr>
        </p:nvSpPr>
        <p:spPr/>
        <p:txBody>
          <a:bodyPr/>
          <a:lstStyle>
            <a:lvl1pPr>
              <a:defRPr/>
            </a:lvl1pPr>
          </a:lstStyle>
          <a:p>
            <a:pPr>
              <a:defRPr/>
            </a:pPr>
            <a:fld id="{1C2E46F8-C5BF-724E-A54D-AB27584BAF2F}" type="datetimeFigureOut">
              <a:rPr lang="en-US" altLang="en-US"/>
              <a:pPr>
                <a:defRPr/>
              </a:pPr>
              <a:t>5/1/20</a:t>
            </a:fld>
            <a:endParaRPr lang="en-US" altLang="en-US"/>
          </a:p>
        </p:txBody>
      </p:sp>
      <p:sp>
        <p:nvSpPr>
          <p:cNvPr id="5" name="Footer Placeholder 4">
            <a:extLst>
              <a:ext uri="{FF2B5EF4-FFF2-40B4-BE49-F238E27FC236}">
                <a16:creationId xmlns:a16="http://schemas.microsoft.com/office/drawing/2014/main" id="{47B08B93-BD6A-9441-B5BA-A1A905B234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B8CEC2-1380-7249-BFF0-85B075D4EDC9}"/>
              </a:ext>
            </a:extLst>
          </p:cNvPr>
          <p:cNvSpPr>
            <a:spLocks noGrp="1"/>
          </p:cNvSpPr>
          <p:nvPr>
            <p:ph type="sldNum" sz="quarter" idx="12"/>
          </p:nvPr>
        </p:nvSpPr>
        <p:spPr/>
        <p:txBody>
          <a:bodyPr/>
          <a:lstStyle>
            <a:lvl1pPr>
              <a:defRPr/>
            </a:lvl1pPr>
          </a:lstStyle>
          <a:p>
            <a:pPr>
              <a:defRPr/>
            </a:pPr>
            <a:fld id="{BA794AD9-D9F2-3D45-BB6F-4DD5C114B4D3}" type="slidenum">
              <a:rPr lang="en-US" altLang="en-US"/>
              <a:pPr>
                <a:defRPr/>
              </a:pPr>
              <a:t>‹#›</a:t>
            </a:fld>
            <a:endParaRPr lang="en-US" altLang="en-US"/>
          </a:p>
        </p:txBody>
      </p:sp>
    </p:spTree>
    <p:extLst>
      <p:ext uri="{BB962C8B-B14F-4D97-AF65-F5344CB8AC3E}">
        <p14:creationId xmlns:p14="http://schemas.microsoft.com/office/powerpoint/2010/main" val="2746363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FC820B2-98C1-484A-BCA8-1F9B96C2597F}"/>
              </a:ext>
            </a:extLst>
          </p:cNvPr>
          <p:cNvSpPr>
            <a:spLocks noGrp="1"/>
          </p:cNvSpPr>
          <p:nvPr>
            <p:ph type="dt" sz="half" idx="10"/>
          </p:nvPr>
        </p:nvSpPr>
        <p:spPr/>
        <p:txBody>
          <a:bodyPr/>
          <a:lstStyle>
            <a:lvl1pPr>
              <a:defRPr/>
            </a:lvl1pPr>
          </a:lstStyle>
          <a:p>
            <a:pPr>
              <a:defRPr/>
            </a:pPr>
            <a:fld id="{4C576043-8BF4-8049-8FE6-AFC591F10103}" type="datetimeFigureOut">
              <a:rPr lang="en-US" altLang="en-US"/>
              <a:pPr>
                <a:defRPr/>
              </a:pPr>
              <a:t>5/1/20</a:t>
            </a:fld>
            <a:endParaRPr lang="en-US" altLang="en-US"/>
          </a:p>
        </p:txBody>
      </p:sp>
      <p:sp>
        <p:nvSpPr>
          <p:cNvPr id="6" name="Footer Placeholder 4">
            <a:extLst>
              <a:ext uri="{FF2B5EF4-FFF2-40B4-BE49-F238E27FC236}">
                <a16:creationId xmlns:a16="http://schemas.microsoft.com/office/drawing/2014/main" id="{0A50523E-3E26-2E4E-9720-B2A7AA79BA2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4253D0-09E9-FC41-B415-7848E8FBBAEF}"/>
              </a:ext>
            </a:extLst>
          </p:cNvPr>
          <p:cNvSpPr>
            <a:spLocks noGrp="1"/>
          </p:cNvSpPr>
          <p:nvPr>
            <p:ph type="sldNum" sz="quarter" idx="12"/>
          </p:nvPr>
        </p:nvSpPr>
        <p:spPr/>
        <p:txBody>
          <a:bodyPr/>
          <a:lstStyle>
            <a:lvl1pPr>
              <a:defRPr/>
            </a:lvl1pPr>
          </a:lstStyle>
          <a:p>
            <a:pPr>
              <a:defRPr/>
            </a:pPr>
            <a:fld id="{8F03BBE2-F47F-D74E-A2A4-1F6890250382}" type="slidenum">
              <a:rPr lang="en-US" altLang="en-US"/>
              <a:pPr>
                <a:defRPr/>
              </a:pPr>
              <a:t>‹#›</a:t>
            </a:fld>
            <a:endParaRPr lang="en-US" altLang="en-US"/>
          </a:p>
        </p:txBody>
      </p:sp>
    </p:spTree>
    <p:extLst>
      <p:ext uri="{BB962C8B-B14F-4D97-AF65-F5344CB8AC3E}">
        <p14:creationId xmlns:p14="http://schemas.microsoft.com/office/powerpoint/2010/main" val="1808012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977D358-9604-3949-8638-935D708376D5}"/>
              </a:ext>
            </a:extLst>
          </p:cNvPr>
          <p:cNvSpPr>
            <a:spLocks noGrp="1"/>
          </p:cNvSpPr>
          <p:nvPr>
            <p:ph type="dt" sz="half" idx="10"/>
          </p:nvPr>
        </p:nvSpPr>
        <p:spPr/>
        <p:txBody>
          <a:bodyPr/>
          <a:lstStyle>
            <a:lvl1pPr>
              <a:defRPr/>
            </a:lvl1pPr>
          </a:lstStyle>
          <a:p>
            <a:pPr>
              <a:defRPr/>
            </a:pPr>
            <a:fld id="{9294D5F6-028F-E54C-ACAE-6AA97CCFC375}" type="datetimeFigureOut">
              <a:rPr lang="en-US" altLang="en-US"/>
              <a:pPr>
                <a:defRPr/>
              </a:pPr>
              <a:t>5/1/20</a:t>
            </a:fld>
            <a:endParaRPr lang="en-US" altLang="en-US"/>
          </a:p>
        </p:txBody>
      </p:sp>
      <p:sp>
        <p:nvSpPr>
          <p:cNvPr id="8" name="Footer Placeholder 4">
            <a:extLst>
              <a:ext uri="{FF2B5EF4-FFF2-40B4-BE49-F238E27FC236}">
                <a16:creationId xmlns:a16="http://schemas.microsoft.com/office/drawing/2014/main" id="{35DF6578-B2C4-A941-B7F2-2D8ABE9BA73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BC0D453-F79D-C147-9256-E1A48D19BF28}"/>
              </a:ext>
            </a:extLst>
          </p:cNvPr>
          <p:cNvSpPr>
            <a:spLocks noGrp="1"/>
          </p:cNvSpPr>
          <p:nvPr>
            <p:ph type="sldNum" sz="quarter" idx="12"/>
          </p:nvPr>
        </p:nvSpPr>
        <p:spPr/>
        <p:txBody>
          <a:bodyPr/>
          <a:lstStyle>
            <a:lvl1pPr>
              <a:defRPr/>
            </a:lvl1pPr>
          </a:lstStyle>
          <a:p>
            <a:pPr>
              <a:defRPr/>
            </a:pPr>
            <a:fld id="{0756D9F1-99CC-C941-92AD-B4D3E4FA237E}" type="slidenum">
              <a:rPr lang="en-US" altLang="en-US"/>
              <a:pPr>
                <a:defRPr/>
              </a:pPr>
              <a:t>‹#›</a:t>
            </a:fld>
            <a:endParaRPr lang="en-US" altLang="en-US"/>
          </a:p>
        </p:txBody>
      </p:sp>
    </p:spTree>
    <p:extLst>
      <p:ext uri="{BB962C8B-B14F-4D97-AF65-F5344CB8AC3E}">
        <p14:creationId xmlns:p14="http://schemas.microsoft.com/office/powerpoint/2010/main" val="152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49E4C4E-DA8D-9948-907A-AAA724EE1EEE}"/>
              </a:ext>
            </a:extLst>
          </p:cNvPr>
          <p:cNvSpPr>
            <a:spLocks noGrp="1"/>
          </p:cNvSpPr>
          <p:nvPr>
            <p:ph type="dt" sz="half" idx="10"/>
          </p:nvPr>
        </p:nvSpPr>
        <p:spPr/>
        <p:txBody>
          <a:bodyPr/>
          <a:lstStyle>
            <a:lvl1pPr>
              <a:defRPr/>
            </a:lvl1pPr>
          </a:lstStyle>
          <a:p>
            <a:pPr>
              <a:defRPr/>
            </a:pPr>
            <a:fld id="{3E5FADDD-6460-0A4B-A717-F75E3089D5CD}" type="datetimeFigureOut">
              <a:rPr lang="en-US" altLang="en-US"/>
              <a:pPr>
                <a:defRPr/>
              </a:pPr>
              <a:t>5/1/20</a:t>
            </a:fld>
            <a:endParaRPr lang="en-US" altLang="en-US"/>
          </a:p>
        </p:txBody>
      </p:sp>
      <p:sp>
        <p:nvSpPr>
          <p:cNvPr id="4" name="Footer Placeholder 4">
            <a:extLst>
              <a:ext uri="{FF2B5EF4-FFF2-40B4-BE49-F238E27FC236}">
                <a16:creationId xmlns:a16="http://schemas.microsoft.com/office/drawing/2014/main" id="{5FD907C0-8AD4-0440-B869-13534BEC2FF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BF71205-79C3-9A46-A9A8-6772AEE484C8}"/>
              </a:ext>
            </a:extLst>
          </p:cNvPr>
          <p:cNvSpPr>
            <a:spLocks noGrp="1"/>
          </p:cNvSpPr>
          <p:nvPr>
            <p:ph type="sldNum" sz="quarter" idx="12"/>
          </p:nvPr>
        </p:nvSpPr>
        <p:spPr/>
        <p:txBody>
          <a:bodyPr/>
          <a:lstStyle>
            <a:lvl1pPr>
              <a:defRPr/>
            </a:lvl1pPr>
          </a:lstStyle>
          <a:p>
            <a:pPr>
              <a:defRPr/>
            </a:pPr>
            <a:fld id="{07667AEF-27E4-694A-8BE8-506CEA0FD6D9}" type="slidenum">
              <a:rPr lang="en-US" altLang="en-US"/>
              <a:pPr>
                <a:defRPr/>
              </a:pPr>
              <a:t>‹#›</a:t>
            </a:fld>
            <a:endParaRPr lang="en-US" altLang="en-US"/>
          </a:p>
        </p:txBody>
      </p:sp>
    </p:spTree>
    <p:extLst>
      <p:ext uri="{BB962C8B-B14F-4D97-AF65-F5344CB8AC3E}">
        <p14:creationId xmlns:p14="http://schemas.microsoft.com/office/powerpoint/2010/main" val="1148512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24D01E1-69AD-8149-80D5-3281FB9CCFB0}"/>
              </a:ext>
            </a:extLst>
          </p:cNvPr>
          <p:cNvSpPr>
            <a:spLocks noGrp="1"/>
          </p:cNvSpPr>
          <p:nvPr>
            <p:ph type="dt" sz="half" idx="10"/>
          </p:nvPr>
        </p:nvSpPr>
        <p:spPr/>
        <p:txBody>
          <a:bodyPr/>
          <a:lstStyle>
            <a:lvl1pPr>
              <a:defRPr/>
            </a:lvl1pPr>
          </a:lstStyle>
          <a:p>
            <a:pPr>
              <a:defRPr/>
            </a:pPr>
            <a:fld id="{8E310953-635B-2840-9087-4CA4B360A0C6}" type="datetimeFigureOut">
              <a:rPr lang="en-US" altLang="en-US"/>
              <a:pPr>
                <a:defRPr/>
              </a:pPr>
              <a:t>5/1/20</a:t>
            </a:fld>
            <a:endParaRPr lang="en-US" altLang="en-US"/>
          </a:p>
        </p:txBody>
      </p:sp>
      <p:sp>
        <p:nvSpPr>
          <p:cNvPr id="3" name="Footer Placeholder 4">
            <a:extLst>
              <a:ext uri="{FF2B5EF4-FFF2-40B4-BE49-F238E27FC236}">
                <a16:creationId xmlns:a16="http://schemas.microsoft.com/office/drawing/2014/main" id="{1334E721-6EAC-2340-93A2-D55419BF51F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A523D97-A905-AA4B-A25B-F54D9066A7CF}"/>
              </a:ext>
            </a:extLst>
          </p:cNvPr>
          <p:cNvSpPr>
            <a:spLocks noGrp="1"/>
          </p:cNvSpPr>
          <p:nvPr>
            <p:ph type="sldNum" sz="quarter" idx="12"/>
          </p:nvPr>
        </p:nvSpPr>
        <p:spPr/>
        <p:txBody>
          <a:bodyPr/>
          <a:lstStyle>
            <a:lvl1pPr>
              <a:defRPr/>
            </a:lvl1pPr>
          </a:lstStyle>
          <a:p>
            <a:pPr>
              <a:defRPr/>
            </a:pPr>
            <a:fld id="{C3BAB29F-5C47-5B40-A77F-21C61A014C24}" type="slidenum">
              <a:rPr lang="en-US" altLang="en-US"/>
              <a:pPr>
                <a:defRPr/>
              </a:pPr>
              <a:t>‹#›</a:t>
            </a:fld>
            <a:endParaRPr lang="en-US" altLang="en-US"/>
          </a:p>
        </p:txBody>
      </p:sp>
    </p:spTree>
    <p:extLst>
      <p:ext uri="{BB962C8B-B14F-4D97-AF65-F5344CB8AC3E}">
        <p14:creationId xmlns:p14="http://schemas.microsoft.com/office/powerpoint/2010/main" val="4025190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3A59314-E752-EA4A-8F87-FC11581EDBBA}"/>
              </a:ext>
            </a:extLst>
          </p:cNvPr>
          <p:cNvSpPr>
            <a:spLocks noGrp="1"/>
          </p:cNvSpPr>
          <p:nvPr>
            <p:ph type="dt" sz="half" idx="10"/>
          </p:nvPr>
        </p:nvSpPr>
        <p:spPr/>
        <p:txBody>
          <a:bodyPr/>
          <a:lstStyle>
            <a:lvl1pPr>
              <a:defRPr/>
            </a:lvl1pPr>
          </a:lstStyle>
          <a:p>
            <a:pPr>
              <a:defRPr/>
            </a:pPr>
            <a:fld id="{461C8F10-83FE-1243-A25F-2ABCBCDC8562}" type="datetimeFigureOut">
              <a:rPr lang="en-US" altLang="en-US"/>
              <a:pPr>
                <a:defRPr/>
              </a:pPr>
              <a:t>5/1/20</a:t>
            </a:fld>
            <a:endParaRPr lang="en-US" altLang="en-US"/>
          </a:p>
        </p:txBody>
      </p:sp>
      <p:sp>
        <p:nvSpPr>
          <p:cNvPr id="6" name="Footer Placeholder 4">
            <a:extLst>
              <a:ext uri="{FF2B5EF4-FFF2-40B4-BE49-F238E27FC236}">
                <a16:creationId xmlns:a16="http://schemas.microsoft.com/office/drawing/2014/main" id="{7E5AB19C-B2A3-3849-927C-C32E070CDC4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3CC3AE8-AB72-7E48-929F-C515878953AB}"/>
              </a:ext>
            </a:extLst>
          </p:cNvPr>
          <p:cNvSpPr>
            <a:spLocks noGrp="1"/>
          </p:cNvSpPr>
          <p:nvPr>
            <p:ph type="sldNum" sz="quarter" idx="12"/>
          </p:nvPr>
        </p:nvSpPr>
        <p:spPr/>
        <p:txBody>
          <a:bodyPr/>
          <a:lstStyle>
            <a:lvl1pPr>
              <a:defRPr/>
            </a:lvl1pPr>
          </a:lstStyle>
          <a:p>
            <a:pPr>
              <a:defRPr/>
            </a:pPr>
            <a:fld id="{9565C770-D684-C54E-893F-450230183268}" type="slidenum">
              <a:rPr lang="en-US" altLang="en-US"/>
              <a:pPr>
                <a:defRPr/>
              </a:pPr>
              <a:t>‹#›</a:t>
            </a:fld>
            <a:endParaRPr lang="en-US" altLang="en-US"/>
          </a:p>
        </p:txBody>
      </p:sp>
    </p:spTree>
    <p:extLst>
      <p:ext uri="{BB962C8B-B14F-4D97-AF65-F5344CB8AC3E}">
        <p14:creationId xmlns:p14="http://schemas.microsoft.com/office/powerpoint/2010/main" val="3948709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94C814E-4A3F-7E4D-A9D1-8138FCBC671C}"/>
              </a:ext>
            </a:extLst>
          </p:cNvPr>
          <p:cNvSpPr>
            <a:spLocks noGrp="1"/>
          </p:cNvSpPr>
          <p:nvPr>
            <p:ph type="dt" sz="half" idx="10"/>
          </p:nvPr>
        </p:nvSpPr>
        <p:spPr/>
        <p:txBody>
          <a:bodyPr/>
          <a:lstStyle>
            <a:lvl1pPr>
              <a:defRPr/>
            </a:lvl1pPr>
          </a:lstStyle>
          <a:p>
            <a:pPr>
              <a:defRPr/>
            </a:pPr>
            <a:fld id="{FDA1880B-A4B6-3A4D-ACAA-DAC0DE113E00}" type="datetimeFigureOut">
              <a:rPr lang="en-US" altLang="en-US"/>
              <a:pPr>
                <a:defRPr/>
              </a:pPr>
              <a:t>5/1/20</a:t>
            </a:fld>
            <a:endParaRPr lang="en-US" altLang="en-US"/>
          </a:p>
        </p:txBody>
      </p:sp>
      <p:sp>
        <p:nvSpPr>
          <p:cNvPr id="6" name="Footer Placeholder 4">
            <a:extLst>
              <a:ext uri="{FF2B5EF4-FFF2-40B4-BE49-F238E27FC236}">
                <a16:creationId xmlns:a16="http://schemas.microsoft.com/office/drawing/2014/main" id="{DFBD9C69-E24E-BC4F-83E9-DCD064C8DDD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54DBF18-8EA6-DA43-BEF0-9E427EC67C5A}"/>
              </a:ext>
            </a:extLst>
          </p:cNvPr>
          <p:cNvSpPr>
            <a:spLocks noGrp="1"/>
          </p:cNvSpPr>
          <p:nvPr>
            <p:ph type="sldNum" sz="quarter" idx="12"/>
          </p:nvPr>
        </p:nvSpPr>
        <p:spPr/>
        <p:txBody>
          <a:bodyPr/>
          <a:lstStyle>
            <a:lvl1pPr>
              <a:defRPr/>
            </a:lvl1pPr>
          </a:lstStyle>
          <a:p>
            <a:pPr>
              <a:defRPr/>
            </a:pPr>
            <a:fld id="{3A72C56E-73D0-B840-B0C0-C722BFA06B31}" type="slidenum">
              <a:rPr lang="en-US" altLang="en-US"/>
              <a:pPr>
                <a:defRPr/>
              </a:pPr>
              <a:t>‹#›</a:t>
            </a:fld>
            <a:endParaRPr lang="en-US" altLang="en-US"/>
          </a:p>
        </p:txBody>
      </p:sp>
    </p:spTree>
    <p:extLst>
      <p:ext uri="{BB962C8B-B14F-4D97-AF65-F5344CB8AC3E}">
        <p14:creationId xmlns:p14="http://schemas.microsoft.com/office/powerpoint/2010/main" val="4041154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9BB1562-9EF2-9C4E-90B2-C6CF632C454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505766F-C493-9241-BEFA-CE86817BF64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5A2939E-5010-1944-B342-306F1B242F6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906E1EA9-FE46-1044-BAB4-A44682AD90DC}" type="datetimeFigureOut">
              <a:rPr lang="en-US" altLang="en-US"/>
              <a:pPr>
                <a:defRPr/>
              </a:pPr>
              <a:t>5/1/20</a:t>
            </a:fld>
            <a:endParaRPr lang="en-US" altLang="en-US"/>
          </a:p>
        </p:txBody>
      </p:sp>
      <p:sp>
        <p:nvSpPr>
          <p:cNvPr id="5" name="Footer Placeholder 4">
            <a:extLst>
              <a:ext uri="{FF2B5EF4-FFF2-40B4-BE49-F238E27FC236}">
                <a16:creationId xmlns:a16="http://schemas.microsoft.com/office/drawing/2014/main" id="{3B33B475-2694-BA45-A183-C2A8B43C40C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3F413037-132C-594C-91F7-94AADDD0C90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7D276B7C-A90C-4A46-939C-1CD41040EAA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clinicaltrials.gov/ct2/hom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fda.gov/emergency-preparedness-and-response/mcm-legal-regulatory-and-policy-framework/emergency-use-authorizat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oatext.com/pdf/ICST-1-109.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D228B833-82F8-E648-B9E2-D9623D0F0112}"/>
              </a:ext>
            </a:extLst>
          </p:cNvPr>
          <p:cNvSpPr>
            <a:spLocks noGrp="1"/>
          </p:cNvSpPr>
          <p:nvPr>
            <p:ph type="ctrTitle"/>
          </p:nvPr>
        </p:nvSpPr>
        <p:spPr>
          <a:xfrm>
            <a:off x="685800" y="990600"/>
            <a:ext cx="7772400" cy="1470025"/>
          </a:xfrm>
        </p:spPr>
        <p:txBody>
          <a:bodyPr/>
          <a:lstStyle/>
          <a:p>
            <a:pPr eaLnBrk="1" hangingPunct="1"/>
            <a:r>
              <a:rPr lang="en-US" altLang="en-US" dirty="0">
                <a:ea typeface="ＭＳ Ｐゴシック" panose="020B0600070205080204" pitchFamily="34" charset="-128"/>
              </a:rPr>
              <a:t>Cancer Biology</a:t>
            </a:r>
            <a:br>
              <a:rPr lang="en-US" altLang="en-US" dirty="0">
                <a:ea typeface="ＭＳ Ｐゴシック" panose="020B0600070205080204" pitchFamily="34" charset="-128"/>
              </a:rPr>
            </a:br>
            <a:r>
              <a:rPr lang="en-US" altLang="en-US" dirty="0">
                <a:ea typeface="ＭＳ Ｐゴシック" panose="020B0600070205080204" pitchFamily="34" charset="-128"/>
              </a:rPr>
              <a:t>Biol 445</a:t>
            </a:r>
          </a:p>
        </p:txBody>
      </p:sp>
      <p:sp>
        <p:nvSpPr>
          <p:cNvPr id="3" name="Subtitle 2">
            <a:extLst>
              <a:ext uri="{FF2B5EF4-FFF2-40B4-BE49-F238E27FC236}">
                <a16:creationId xmlns:a16="http://schemas.microsoft.com/office/drawing/2014/main" id="{0D9925FD-61BB-E641-B922-7D4F705C4D89}"/>
              </a:ext>
            </a:extLst>
          </p:cNvPr>
          <p:cNvSpPr>
            <a:spLocks noGrp="1"/>
          </p:cNvSpPr>
          <p:nvPr>
            <p:ph type="subTitle" idx="1"/>
          </p:nvPr>
        </p:nvSpPr>
        <p:spPr>
          <a:xfrm>
            <a:off x="1371600" y="3886200"/>
            <a:ext cx="6400800" cy="2667000"/>
          </a:xfrm>
        </p:spPr>
        <p:txBody>
          <a:bodyPr rtlCol="0">
            <a:normAutofit/>
          </a:bodyPr>
          <a:lstStyle/>
          <a:p>
            <a:pPr eaLnBrk="1" fontAlgn="auto" hangingPunct="1">
              <a:spcAft>
                <a:spcPts val="0"/>
              </a:spcAft>
              <a:defRPr/>
            </a:pPr>
            <a:r>
              <a:rPr lang="en-US" dirty="0">
                <a:ea typeface="+mn-ea"/>
                <a:cs typeface="+mn-cs"/>
              </a:rPr>
              <a:t>Spring 2020</a:t>
            </a:r>
          </a:p>
          <a:p>
            <a:pPr eaLnBrk="1" fontAlgn="auto" hangingPunct="1">
              <a:spcAft>
                <a:spcPts val="0"/>
              </a:spcAft>
              <a:defRPr/>
            </a:pPr>
            <a:r>
              <a:rPr lang="en-US" dirty="0">
                <a:ea typeface="+mn-ea"/>
                <a:cs typeface="+mn-cs"/>
              </a:rPr>
              <a:t>Dr. Heidi Super</a:t>
            </a:r>
          </a:p>
          <a:p>
            <a:pPr eaLnBrk="1" fontAlgn="auto" hangingPunct="1">
              <a:spcAft>
                <a:spcPts val="0"/>
              </a:spcAft>
              <a:defRPr/>
            </a:pPr>
            <a:r>
              <a:rPr lang="en-US" dirty="0">
                <a:ea typeface="+mn-ea"/>
                <a:cs typeface="+mn-cs"/>
              </a:rPr>
              <a:t>Lecture 32</a:t>
            </a:r>
          </a:p>
          <a:p>
            <a:pPr eaLnBrk="1" fontAlgn="auto" hangingPunct="1">
              <a:spcAft>
                <a:spcPts val="0"/>
              </a:spcAft>
              <a:defRPr/>
            </a:pPr>
            <a:r>
              <a:rPr lang="en-US" dirty="0">
                <a:ea typeface="+mn-ea"/>
                <a:cs typeface="+mn-cs"/>
              </a:rPr>
              <a:t>5-1-2020</a:t>
            </a:r>
          </a:p>
          <a:p>
            <a:pPr eaLnBrk="1" fontAlgn="auto" hangingPunct="1">
              <a:spcAft>
                <a:spcPts val="0"/>
              </a:spcAft>
              <a:defRPr/>
            </a:pPr>
            <a:endParaRPr lang="en-US" dirty="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612AC0AE-44A5-2443-818F-6ACD05317F9B}"/>
              </a:ext>
            </a:extLst>
          </p:cNvPr>
          <p:cNvSpPr>
            <a:spLocks noGrp="1"/>
          </p:cNvSpPr>
          <p:nvPr>
            <p:ph type="title"/>
          </p:nvPr>
        </p:nvSpPr>
        <p:spPr/>
        <p:txBody>
          <a:bodyPr/>
          <a:lstStyle/>
          <a:p>
            <a:endParaRPr lang="en-US" altLang="en-US"/>
          </a:p>
        </p:txBody>
      </p:sp>
      <p:sp>
        <p:nvSpPr>
          <p:cNvPr id="39938" name="Content Placeholder 2">
            <a:extLst>
              <a:ext uri="{FF2B5EF4-FFF2-40B4-BE49-F238E27FC236}">
                <a16:creationId xmlns:a16="http://schemas.microsoft.com/office/drawing/2014/main" id="{EF9437D8-13A6-F647-8977-AE885AFE4E4B}"/>
              </a:ext>
            </a:extLst>
          </p:cNvPr>
          <p:cNvSpPr>
            <a:spLocks noGrp="1"/>
          </p:cNvSpPr>
          <p:nvPr>
            <p:ph idx="1"/>
          </p:nvPr>
        </p:nvSpPr>
        <p:spPr/>
        <p:txBody>
          <a:bodyPr/>
          <a:lstStyle/>
          <a:p>
            <a:r>
              <a:rPr lang="en-US" altLang="en-US"/>
              <a:t>Most Phase III trials are double-blind, meaning the participants and the clinicians and researchers don’t know which participants are receiving the new and standard drugs</a:t>
            </a:r>
          </a:p>
          <a:p>
            <a:endParaRPr lang="en-US" altLang="en-US"/>
          </a:p>
          <a:p>
            <a:r>
              <a:rPr lang="en-US" altLang="en-US"/>
              <a:t>No one should have expectations or bias in phase III.</a:t>
            </a:r>
          </a:p>
        </p:txBody>
      </p:sp>
    </p:spTree>
    <p:extLst>
      <p:ext uri="{BB962C8B-B14F-4D97-AF65-F5344CB8AC3E}">
        <p14:creationId xmlns:p14="http://schemas.microsoft.com/office/powerpoint/2010/main" val="1272937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CB44191B-E4A7-E64C-86A5-C3DDBF97F240}"/>
              </a:ext>
            </a:extLst>
          </p:cNvPr>
          <p:cNvSpPr>
            <a:spLocks noGrp="1"/>
          </p:cNvSpPr>
          <p:nvPr>
            <p:ph type="title"/>
          </p:nvPr>
        </p:nvSpPr>
        <p:spPr/>
        <p:txBody>
          <a:bodyPr/>
          <a:lstStyle/>
          <a:p>
            <a:r>
              <a:rPr lang="en-US" altLang="en-US"/>
              <a:t>Phase II and III groups/arms</a:t>
            </a:r>
          </a:p>
        </p:txBody>
      </p:sp>
      <p:sp>
        <p:nvSpPr>
          <p:cNvPr id="40962" name="Content Placeholder 2">
            <a:extLst>
              <a:ext uri="{FF2B5EF4-FFF2-40B4-BE49-F238E27FC236}">
                <a16:creationId xmlns:a16="http://schemas.microsoft.com/office/drawing/2014/main" id="{5D7FC684-2115-2148-8F3E-D4DF23C5D235}"/>
              </a:ext>
            </a:extLst>
          </p:cNvPr>
          <p:cNvSpPr>
            <a:spLocks noGrp="1"/>
          </p:cNvSpPr>
          <p:nvPr>
            <p:ph idx="1"/>
          </p:nvPr>
        </p:nvSpPr>
        <p:spPr>
          <a:xfrm>
            <a:off x="304800" y="1219200"/>
            <a:ext cx="8305800" cy="5334000"/>
          </a:xfrm>
        </p:spPr>
        <p:txBody>
          <a:bodyPr/>
          <a:lstStyle/>
          <a:p>
            <a:r>
              <a:rPr lang="en-US" altLang="en-US"/>
              <a:t>Participants may receive several types of treatments---so there can be several arms to a Phase III trial.</a:t>
            </a:r>
          </a:p>
          <a:p>
            <a:pPr lvl="1"/>
            <a:r>
              <a:rPr lang="en-US" altLang="en-US"/>
              <a:t>Experimental arm---getting new drug</a:t>
            </a:r>
          </a:p>
          <a:p>
            <a:pPr lvl="1"/>
            <a:r>
              <a:rPr lang="en-US" altLang="en-US"/>
              <a:t>Active comparison arm—getting old drug</a:t>
            </a:r>
          </a:p>
          <a:p>
            <a:pPr lvl="1"/>
            <a:r>
              <a:rPr lang="en-US" altLang="en-US"/>
              <a:t>Placebo comparison arm—getting inert/inactive compound—no drug activity</a:t>
            </a:r>
          </a:p>
          <a:p>
            <a:pPr lvl="1"/>
            <a:r>
              <a:rPr lang="en-US" altLang="en-US"/>
              <a:t>Sham/mock comparison arm---getting similar overall care/drug but contains no active form of experimental drug</a:t>
            </a:r>
          </a:p>
          <a:p>
            <a:pPr lvl="1"/>
            <a:r>
              <a:rPr lang="en-US" altLang="en-US"/>
              <a:t>No intervention arm</a:t>
            </a:r>
          </a:p>
          <a:p>
            <a:pPr lvl="1"/>
            <a:endParaRPr lang="en-US" altLang="en-US"/>
          </a:p>
        </p:txBody>
      </p:sp>
    </p:spTree>
    <p:extLst>
      <p:ext uri="{BB962C8B-B14F-4D97-AF65-F5344CB8AC3E}">
        <p14:creationId xmlns:p14="http://schemas.microsoft.com/office/powerpoint/2010/main" val="2587923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224EE298-0F1B-2F45-B550-8F9F18156CB1}"/>
              </a:ext>
            </a:extLst>
          </p:cNvPr>
          <p:cNvSpPr>
            <a:spLocks noGrp="1"/>
          </p:cNvSpPr>
          <p:nvPr>
            <p:ph type="title"/>
          </p:nvPr>
        </p:nvSpPr>
        <p:spPr/>
        <p:txBody>
          <a:bodyPr/>
          <a:lstStyle/>
          <a:p>
            <a:r>
              <a:rPr lang="en-US" altLang="en-US"/>
              <a:t>Phase IV—post approval	</a:t>
            </a:r>
            <a:br>
              <a:rPr lang="en-US" altLang="en-US"/>
            </a:br>
            <a:r>
              <a:rPr lang="en-US" altLang="en-US" sz="2400"/>
              <a:t>(25-30% of phase III—those that receive approval for general use of the new drug/procedure)</a:t>
            </a:r>
          </a:p>
        </p:txBody>
      </p:sp>
      <p:sp>
        <p:nvSpPr>
          <p:cNvPr id="41986" name="Content Placeholder 2">
            <a:extLst>
              <a:ext uri="{FF2B5EF4-FFF2-40B4-BE49-F238E27FC236}">
                <a16:creationId xmlns:a16="http://schemas.microsoft.com/office/drawing/2014/main" id="{AADF0385-4F89-B14A-AD98-26E4ACC2ABD0}"/>
              </a:ext>
            </a:extLst>
          </p:cNvPr>
          <p:cNvSpPr>
            <a:spLocks noGrp="1"/>
          </p:cNvSpPr>
          <p:nvPr>
            <p:ph idx="1"/>
          </p:nvPr>
        </p:nvSpPr>
        <p:spPr/>
        <p:txBody>
          <a:bodyPr/>
          <a:lstStyle/>
          <a:p>
            <a:r>
              <a:rPr lang="en-US" altLang="en-US"/>
              <a:t>Continued monitoring/comparison of the new drug.</a:t>
            </a:r>
          </a:p>
          <a:p>
            <a:r>
              <a:rPr lang="en-US" altLang="en-US"/>
              <a:t>Gain info on long-term safety and effectiveness</a:t>
            </a:r>
          </a:p>
          <a:p>
            <a:r>
              <a:rPr lang="en-US" altLang="en-US"/>
              <a:t>Begin to note resistance, if it occurs</a:t>
            </a:r>
          </a:p>
          <a:p>
            <a:r>
              <a:rPr lang="en-US" altLang="en-US"/>
              <a:t>May note off–target benefits of a drug</a:t>
            </a:r>
          </a:p>
        </p:txBody>
      </p:sp>
    </p:spTree>
    <p:extLst>
      <p:ext uri="{BB962C8B-B14F-4D97-AF65-F5344CB8AC3E}">
        <p14:creationId xmlns:p14="http://schemas.microsoft.com/office/powerpoint/2010/main" val="904261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019BE014-A7A6-F145-8E7F-260FE4F7DA10}"/>
              </a:ext>
            </a:extLst>
          </p:cNvPr>
          <p:cNvSpPr>
            <a:spLocks noGrp="1"/>
          </p:cNvSpPr>
          <p:nvPr>
            <p:ph type="title"/>
          </p:nvPr>
        </p:nvSpPr>
        <p:spPr/>
        <p:txBody>
          <a:bodyPr/>
          <a:lstStyle/>
          <a:p>
            <a:endParaRPr lang="en-US" altLang="en-US"/>
          </a:p>
        </p:txBody>
      </p:sp>
      <p:sp>
        <p:nvSpPr>
          <p:cNvPr id="43010" name="Content Placeholder 2">
            <a:extLst>
              <a:ext uri="{FF2B5EF4-FFF2-40B4-BE49-F238E27FC236}">
                <a16:creationId xmlns:a16="http://schemas.microsoft.com/office/drawing/2014/main" id="{DBFFCEDD-318E-E84A-A982-FB2568FD9C8C}"/>
              </a:ext>
            </a:extLst>
          </p:cNvPr>
          <p:cNvSpPr>
            <a:spLocks noGrp="1"/>
          </p:cNvSpPr>
          <p:nvPr>
            <p:ph idx="1"/>
          </p:nvPr>
        </p:nvSpPr>
        <p:spPr/>
        <p:txBody>
          <a:bodyPr/>
          <a:lstStyle/>
          <a:p>
            <a:r>
              <a:rPr lang="en-US" altLang="en-US" dirty="0"/>
              <a:t>With increased education and control over one’s own treatment, more people know about and seek out clinical trials.</a:t>
            </a:r>
          </a:p>
          <a:p>
            <a:endParaRPr lang="en-US" altLang="en-US" dirty="0"/>
          </a:p>
          <a:p>
            <a:r>
              <a:rPr lang="en-US" altLang="en-US" dirty="0">
                <a:hlinkClick r:id="rId2"/>
              </a:rPr>
              <a:t>https://clinicaltrials.gov/ct2/home</a:t>
            </a:r>
            <a:endParaRPr lang="en-US" altLang="en-US" dirty="0"/>
          </a:p>
          <a:p>
            <a:endParaRPr lang="en-US" altLang="en-US" dirty="0"/>
          </a:p>
          <a:p>
            <a:endParaRPr lang="en-US" altLang="en-US" dirty="0"/>
          </a:p>
        </p:txBody>
      </p:sp>
    </p:spTree>
    <p:extLst>
      <p:ext uri="{BB962C8B-B14F-4D97-AF65-F5344CB8AC3E}">
        <p14:creationId xmlns:p14="http://schemas.microsoft.com/office/powerpoint/2010/main" val="4163525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C8518-FDA1-0541-865F-9AE16430028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A8E71A6-2531-2044-B8AB-0385923CDA08}"/>
              </a:ext>
            </a:extLst>
          </p:cNvPr>
          <p:cNvSpPr>
            <a:spLocks noGrp="1"/>
          </p:cNvSpPr>
          <p:nvPr>
            <p:ph idx="1"/>
          </p:nvPr>
        </p:nvSpPr>
        <p:spPr/>
        <p:txBody>
          <a:bodyPr/>
          <a:lstStyle/>
          <a:p>
            <a:r>
              <a:rPr lang="en-US" dirty="0"/>
              <a:t>In the US, final approval for a new drug comes from the Food and  Drug Administration.  It is usually a years-long process to make sure a drug is safe and worth using.</a:t>
            </a:r>
          </a:p>
          <a:p>
            <a:endParaRPr lang="en-US" dirty="0"/>
          </a:p>
          <a:p>
            <a:r>
              <a:rPr lang="en-US" altLang="en-US" dirty="0"/>
              <a:t>When there is an emergency situation, some of the criteria of clinical trials is relaxed and the FDA may approve a new drug or medical device/protocol quicker.</a:t>
            </a:r>
          </a:p>
          <a:p>
            <a:pPr marL="0" indent="0">
              <a:buNone/>
            </a:pPr>
            <a:endParaRPr lang="en-US" dirty="0"/>
          </a:p>
        </p:txBody>
      </p:sp>
    </p:spTree>
    <p:extLst>
      <p:ext uri="{BB962C8B-B14F-4D97-AF65-F5344CB8AC3E}">
        <p14:creationId xmlns:p14="http://schemas.microsoft.com/office/powerpoint/2010/main" val="3849378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D7954-D71A-0F4E-A03F-92C76EFD9598}"/>
              </a:ext>
            </a:extLst>
          </p:cNvPr>
          <p:cNvSpPr>
            <a:spLocks noGrp="1"/>
          </p:cNvSpPr>
          <p:nvPr>
            <p:ph type="title"/>
          </p:nvPr>
        </p:nvSpPr>
        <p:spPr/>
        <p:txBody>
          <a:bodyPr/>
          <a:lstStyle/>
          <a:p>
            <a:r>
              <a:rPr lang="en-US" dirty="0"/>
              <a:t>Emergency Use Authorization</a:t>
            </a:r>
            <a:br>
              <a:rPr lang="en-US" dirty="0"/>
            </a:br>
            <a:r>
              <a:rPr lang="en-US" dirty="0"/>
              <a:t>(EUA)</a:t>
            </a:r>
          </a:p>
        </p:txBody>
      </p:sp>
      <p:sp>
        <p:nvSpPr>
          <p:cNvPr id="3" name="Content Placeholder 2">
            <a:extLst>
              <a:ext uri="{FF2B5EF4-FFF2-40B4-BE49-F238E27FC236}">
                <a16:creationId xmlns:a16="http://schemas.microsoft.com/office/drawing/2014/main" id="{DAB56BF0-7E90-BC42-AC49-43D2C37C0D93}"/>
              </a:ext>
            </a:extLst>
          </p:cNvPr>
          <p:cNvSpPr>
            <a:spLocks noGrp="1"/>
          </p:cNvSpPr>
          <p:nvPr>
            <p:ph idx="1"/>
          </p:nvPr>
        </p:nvSpPr>
        <p:spPr/>
        <p:txBody>
          <a:bodyPr/>
          <a:lstStyle/>
          <a:p>
            <a:r>
              <a:rPr lang="en-US" dirty="0">
                <a:hlinkClick r:id="rId2"/>
              </a:rPr>
              <a:t>https://www.fda.gov/emergency-preparedness-and-response/mcm-legal-regulatory-and-policy-framework/emergency-use-authorization</a:t>
            </a:r>
            <a:endParaRPr lang="en-US" dirty="0"/>
          </a:p>
          <a:p>
            <a:endParaRPr lang="en-US" dirty="0"/>
          </a:p>
          <a:p>
            <a:r>
              <a:rPr lang="en-US" dirty="0"/>
              <a:t>*Look closely at the Covid-19-associated EUAs</a:t>
            </a:r>
          </a:p>
          <a:p>
            <a:endParaRPr lang="en-US" dirty="0"/>
          </a:p>
        </p:txBody>
      </p:sp>
    </p:spTree>
    <p:extLst>
      <p:ext uri="{BB962C8B-B14F-4D97-AF65-F5344CB8AC3E}">
        <p14:creationId xmlns:p14="http://schemas.microsoft.com/office/powerpoint/2010/main" val="1925209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109528AC-EAFF-224F-93B5-18200B0EBED9}"/>
              </a:ext>
            </a:extLst>
          </p:cNvPr>
          <p:cNvSpPr>
            <a:spLocks noGrp="1"/>
          </p:cNvSpPr>
          <p:nvPr>
            <p:ph type="title"/>
          </p:nvPr>
        </p:nvSpPr>
        <p:spPr/>
        <p:txBody>
          <a:bodyPr/>
          <a:lstStyle/>
          <a:p>
            <a:r>
              <a:rPr lang="en-US" altLang="en-US" dirty="0"/>
              <a:t>Gleevec! </a:t>
            </a:r>
          </a:p>
        </p:txBody>
      </p:sp>
      <p:sp>
        <p:nvSpPr>
          <p:cNvPr id="44034" name="Content Placeholder 2">
            <a:extLst>
              <a:ext uri="{FF2B5EF4-FFF2-40B4-BE49-F238E27FC236}">
                <a16:creationId xmlns:a16="http://schemas.microsoft.com/office/drawing/2014/main" id="{B14C0CB1-30EC-5647-805D-C6E682AB8E4E}"/>
              </a:ext>
            </a:extLst>
          </p:cNvPr>
          <p:cNvSpPr>
            <a:spLocks noGrp="1"/>
          </p:cNvSpPr>
          <p:nvPr>
            <p:ph idx="1"/>
          </p:nvPr>
        </p:nvSpPr>
        <p:spPr>
          <a:xfrm>
            <a:off x="381000" y="1600200"/>
            <a:ext cx="8305800" cy="5181600"/>
          </a:xfrm>
        </p:spPr>
        <p:txBody>
          <a:bodyPr/>
          <a:lstStyle/>
          <a:p>
            <a:r>
              <a:rPr lang="en-US" altLang="en-US"/>
              <a:t>One of the all time fastest drugs to go from to bench to bedside.</a:t>
            </a:r>
          </a:p>
          <a:p>
            <a:r>
              <a:rPr lang="en-US" altLang="en-US"/>
              <a:t>~2.5 years after the compound was synthesized and chemically shown to bind to the BCR-ABL fusion protein. (Applied for its use as a drug)</a:t>
            </a:r>
          </a:p>
          <a:p>
            <a:r>
              <a:rPr lang="en-US" altLang="en-US"/>
              <a:t>Approved after 3 </a:t>
            </a:r>
            <a:r>
              <a:rPr lang="en-US" altLang="en-US" u="sng"/>
              <a:t>phase II </a:t>
            </a:r>
            <a:r>
              <a:rPr lang="en-US" altLang="en-US"/>
              <a:t>trials showed nearly 90% cure rate for CML in 2.5 months.  Placebo arm particiapnts were placed immediately into the experimental drug arm! </a:t>
            </a:r>
          </a:p>
        </p:txBody>
      </p:sp>
    </p:spTree>
    <p:extLst>
      <p:ext uri="{BB962C8B-B14F-4D97-AF65-F5344CB8AC3E}">
        <p14:creationId xmlns:p14="http://schemas.microsoft.com/office/powerpoint/2010/main" val="1995344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3ED11-742B-314F-8729-5EF87E30AAC1}"/>
              </a:ext>
            </a:extLst>
          </p:cNvPr>
          <p:cNvSpPr>
            <a:spLocks noGrp="1"/>
          </p:cNvSpPr>
          <p:nvPr>
            <p:ph type="title"/>
          </p:nvPr>
        </p:nvSpPr>
        <p:spPr>
          <a:xfrm>
            <a:off x="114300" y="0"/>
            <a:ext cx="8915400" cy="1143000"/>
          </a:xfrm>
        </p:spPr>
        <p:txBody>
          <a:bodyPr/>
          <a:lstStyle/>
          <a:p>
            <a:r>
              <a:rPr lang="en-US" sz="4000" dirty="0"/>
              <a:t>Gleevec was over 40 years in the making</a:t>
            </a:r>
          </a:p>
        </p:txBody>
      </p:sp>
      <p:sp>
        <p:nvSpPr>
          <p:cNvPr id="3" name="Content Placeholder 2">
            <a:extLst>
              <a:ext uri="{FF2B5EF4-FFF2-40B4-BE49-F238E27FC236}">
                <a16:creationId xmlns:a16="http://schemas.microsoft.com/office/drawing/2014/main" id="{93F31474-C285-4643-BB0A-F42B183ACD4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3AF1424-ADFE-2743-9D66-7CCF9370AB84}"/>
              </a:ext>
            </a:extLst>
          </p:cNvPr>
          <p:cNvPicPr>
            <a:picLocks noChangeAspect="1"/>
          </p:cNvPicPr>
          <p:nvPr/>
        </p:nvPicPr>
        <p:blipFill>
          <a:blip r:embed="rId2"/>
          <a:stretch>
            <a:fillRect/>
          </a:stretch>
        </p:blipFill>
        <p:spPr>
          <a:xfrm>
            <a:off x="-609600" y="851279"/>
            <a:ext cx="9601200" cy="6006721"/>
          </a:xfrm>
          <a:prstGeom prst="rect">
            <a:avLst/>
          </a:prstGeom>
        </p:spPr>
      </p:pic>
      <p:sp>
        <p:nvSpPr>
          <p:cNvPr id="5" name="Rectangle 4">
            <a:extLst>
              <a:ext uri="{FF2B5EF4-FFF2-40B4-BE49-F238E27FC236}">
                <a16:creationId xmlns:a16="http://schemas.microsoft.com/office/drawing/2014/main" id="{89D2DE77-BEA5-F749-AD77-1A65F06BDB09}"/>
              </a:ext>
            </a:extLst>
          </p:cNvPr>
          <p:cNvSpPr/>
          <p:nvPr/>
        </p:nvSpPr>
        <p:spPr>
          <a:xfrm>
            <a:off x="457200" y="4800600"/>
            <a:ext cx="8534400" cy="172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C35B925-6B93-1B4C-922D-7C53915D8982}"/>
              </a:ext>
            </a:extLst>
          </p:cNvPr>
          <p:cNvSpPr/>
          <p:nvPr/>
        </p:nvSpPr>
        <p:spPr>
          <a:xfrm>
            <a:off x="0" y="731837"/>
            <a:ext cx="8305800" cy="17827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8380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B2F1-3FCB-F842-8AC6-7A9893F8071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17D157C-775B-A54A-8CF5-BD4F2EB59D61}"/>
              </a:ext>
            </a:extLst>
          </p:cNvPr>
          <p:cNvSpPr>
            <a:spLocks noGrp="1"/>
          </p:cNvSpPr>
          <p:nvPr>
            <p:ph idx="1"/>
          </p:nvPr>
        </p:nvSpPr>
        <p:spPr>
          <a:xfrm>
            <a:off x="457200" y="1600200"/>
            <a:ext cx="8229600" cy="4876800"/>
          </a:xfrm>
        </p:spPr>
        <p:txBody>
          <a:bodyPr/>
          <a:lstStyle/>
          <a:p>
            <a:r>
              <a:rPr lang="en-US" dirty="0"/>
              <a:t>Brian </a:t>
            </a:r>
            <a:r>
              <a:rPr lang="en-US" dirty="0" err="1"/>
              <a:t>Druker</a:t>
            </a:r>
            <a:r>
              <a:rPr lang="en-US" dirty="0"/>
              <a:t> designed the actual small molecule, STI571.  The rationale was that it had to bind to the kinase domain of the BCR-ABL fusion protein. </a:t>
            </a:r>
          </a:p>
          <a:p>
            <a:endParaRPr lang="en-US" dirty="0"/>
          </a:p>
          <a:p>
            <a:r>
              <a:rPr lang="en-US" dirty="0"/>
              <a:t>The drug is also called </a:t>
            </a:r>
            <a:r>
              <a:rPr lang="en-US" dirty="0" err="1"/>
              <a:t>Imantinib</a:t>
            </a:r>
            <a:r>
              <a:rPr lang="en-US" dirty="0"/>
              <a:t> and Gleevec</a:t>
            </a:r>
          </a:p>
          <a:p>
            <a:endParaRPr lang="en-US" dirty="0"/>
          </a:p>
          <a:p>
            <a:r>
              <a:rPr lang="en-US" dirty="0"/>
              <a:t>Several drugs have been developed since, based on the same rationale</a:t>
            </a:r>
          </a:p>
        </p:txBody>
      </p:sp>
    </p:spTree>
    <p:extLst>
      <p:ext uri="{BB962C8B-B14F-4D97-AF65-F5344CB8AC3E}">
        <p14:creationId xmlns:p14="http://schemas.microsoft.com/office/powerpoint/2010/main" val="662990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B1238-59B5-BD4A-BC57-316E0846195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5605234-5F12-0A45-B3FA-281757EE850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11D61D5-1E05-E145-9479-913E46049D84}"/>
              </a:ext>
            </a:extLst>
          </p:cNvPr>
          <p:cNvPicPr>
            <a:picLocks noChangeAspect="1"/>
          </p:cNvPicPr>
          <p:nvPr/>
        </p:nvPicPr>
        <p:blipFill>
          <a:blip r:embed="rId2"/>
          <a:stretch>
            <a:fillRect/>
          </a:stretch>
        </p:blipFill>
        <p:spPr>
          <a:xfrm>
            <a:off x="0" y="243278"/>
            <a:ext cx="9144000" cy="6371444"/>
          </a:xfrm>
          <a:prstGeom prst="rect">
            <a:avLst/>
          </a:prstGeom>
        </p:spPr>
      </p:pic>
    </p:spTree>
    <p:extLst>
      <p:ext uri="{BB962C8B-B14F-4D97-AF65-F5344CB8AC3E}">
        <p14:creationId xmlns:p14="http://schemas.microsoft.com/office/powerpoint/2010/main" val="158781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CC020-2E6C-2249-87BE-21254494BFB9}"/>
              </a:ext>
            </a:extLst>
          </p:cNvPr>
          <p:cNvSpPr>
            <a:spLocks noGrp="1"/>
          </p:cNvSpPr>
          <p:nvPr>
            <p:ph type="title"/>
          </p:nvPr>
        </p:nvSpPr>
        <p:spPr>
          <a:xfrm>
            <a:off x="457200" y="76200"/>
            <a:ext cx="8229600" cy="1143000"/>
          </a:xfrm>
        </p:spPr>
        <p:txBody>
          <a:bodyPr/>
          <a:lstStyle/>
          <a:p>
            <a:r>
              <a:rPr lang="en-US" dirty="0"/>
              <a:t>Announcements</a:t>
            </a:r>
          </a:p>
        </p:txBody>
      </p:sp>
      <p:sp>
        <p:nvSpPr>
          <p:cNvPr id="3" name="Content Placeholder 2">
            <a:extLst>
              <a:ext uri="{FF2B5EF4-FFF2-40B4-BE49-F238E27FC236}">
                <a16:creationId xmlns:a16="http://schemas.microsoft.com/office/drawing/2014/main" id="{B079F857-6F64-FC45-8B90-2EE4321A1CCC}"/>
              </a:ext>
            </a:extLst>
          </p:cNvPr>
          <p:cNvSpPr>
            <a:spLocks noGrp="1"/>
          </p:cNvSpPr>
          <p:nvPr>
            <p:ph idx="1"/>
          </p:nvPr>
        </p:nvSpPr>
        <p:spPr>
          <a:xfrm>
            <a:off x="685800" y="990600"/>
            <a:ext cx="8229600" cy="5791200"/>
          </a:xfrm>
        </p:spPr>
        <p:txBody>
          <a:bodyPr/>
          <a:lstStyle/>
          <a:p>
            <a:r>
              <a:rPr lang="en-US" dirty="0"/>
              <a:t>Quiz 5 – Grading now.</a:t>
            </a:r>
          </a:p>
          <a:p>
            <a:endParaRPr lang="en-US" dirty="0"/>
          </a:p>
          <a:p>
            <a:r>
              <a:rPr lang="en-US" dirty="0"/>
              <a:t>Final exam---May 11</a:t>
            </a:r>
            <a:r>
              <a:rPr lang="en-US" baseline="30000" dirty="0"/>
              <a:t>th</a:t>
            </a:r>
            <a:r>
              <a:rPr lang="en-US" dirty="0"/>
              <a:t> </a:t>
            </a:r>
            <a:r>
              <a:rPr lang="en-US" dirty="0">
                <a:highlight>
                  <a:srgbClr val="FFFF00"/>
                </a:highlight>
              </a:rPr>
              <a:t>–10 am – 11:50 am</a:t>
            </a:r>
            <a:r>
              <a:rPr lang="en-US" dirty="0"/>
              <a:t>.</a:t>
            </a:r>
          </a:p>
          <a:p>
            <a:pPr lvl="1"/>
            <a:r>
              <a:rPr lang="en-US" dirty="0"/>
              <a:t>(misprint in syllabus)</a:t>
            </a:r>
          </a:p>
          <a:p>
            <a:pPr lvl="1"/>
            <a:endParaRPr lang="en-US" dirty="0"/>
          </a:p>
          <a:p>
            <a:pPr marL="457200" lvl="1" indent="0">
              <a:buNone/>
            </a:pPr>
            <a:r>
              <a:rPr lang="en-US" dirty="0"/>
              <a:t>We will discuss format for the exam—There will not be a 6</a:t>
            </a:r>
            <a:r>
              <a:rPr lang="en-US" baseline="30000" dirty="0"/>
              <a:t>th</a:t>
            </a:r>
            <a:r>
              <a:rPr lang="en-US" dirty="0"/>
              <a:t> quiz, separate from the final exam. There may be some new material included in the exam.</a:t>
            </a:r>
          </a:p>
          <a:p>
            <a:pPr marL="457200" lvl="1"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1625578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B6398-CBDC-8943-9303-AA0CEE826415}"/>
              </a:ext>
            </a:extLst>
          </p:cNvPr>
          <p:cNvSpPr>
            <a:spLocks noGrp="1"/>
          </p:cNvSpPr>
          <p:nvPr>
            <p:ph type="title"/>
          </p:nvPr>
        </p:nvSpPr>
        <p:spPr/>
        <p:txBody>
          <a:bodyPr/>
          <a:lstStyle/>
          <a:p>
            <a:pPr algn="r"/>
            <a:r>
              <a:rPr lang="en-US" dirty="0"/>
              <a:t> Other </a:t>
            </a:r>
            <a:r>
              <a:rPr lang="en-US" b="1" i="1" dirty="0"/>
              <a:t>Rationally</a:t>
            </a:r>
            <a:r>
              <a:rPr lang="en-US" dirty="0"/>
              <a:t> designed drugs.</a:t>
            </a:r>
          </a:p>
        </p:txBody>
      </p:sp>
      <p:sp>
        <p:nvSpPr>
          <p:cNvPr id="3" name="Content Placeholder 2">
            <a:extLst>
              <a:ext uri="{FF2B5EF4-FFF2-40B4-BE49-F238E27FC236}">
                <a16:creationId xmlns:a16="http://schemas.microsoft.com/office/drawing/2014/main" id="{D8596FA6-0ACE-E54C-909A-ADA33617926C}"/>
              </a:ext>
            </a:extLst>
          </p:cNvPr>
          <p:cNvSpPr>
            <a:spLocks noGrp="1"/>
          </p:cNvSpPr>
          <p:nvPr>
            <p:ph idx="1"/>
          </p:nvPr>
        </p:nvSpPr>
        <p:spPr>
          <a:xfrm>
            <a:off x="457200" y="1600200"/>
            <a:ext cx="8229600" cy="5257800"/>
          </a:xfrm>
        </p:spPr>
        <p:txBody>
          <a:bodyPr/>
          <a:lstStyle/>
          <a:p>
            <a:r>
              <a:rPr lang="en-US" dirty="0"/>
              <a:t>We’ve already discussed several drugs designed to </a:t>
            </a:r>
            <a:r>
              <a:rPr lang="en-US" u="sng" dirty="0"/>
              <a:t>target specific cells-</a:t>
            </a:r>
            <a:r>
              <a:rPr lang="en-US" dirty="0"/>
              <a:t>--by binding to cell-type specific molecules.</a:t>
            </a:r>
          </a:p>
          <a:p>
            <a:pPr lvl="1"/>
            <a:r>
              <a:rPr lang="en-US" dirty="0"/>
              <a:t>Herceptin *</a:t>
            </a:r>
          </a:p>
          <a:p>
            <a:pPr lvl="1"/>
            <a:r>
              <a:rPr lang="en-US" dirty="0"/>
              <a:t>Immune checkpoint inhibitors*</a:t>
            </a:r>
          </a:p>
          <a:p>
            <a:pPr lvl="1"/>
            <a:r>
              <a:rPr lang="en-US" dirty="0"/>
              <a:t>CAR-T-cells</a:t>
            </a:r>
          </a:p>
          <a:p>
            <a:pPr lvl="1"/>
            <a:endParaRPr lang="en-US" dirty="0"/>
          </a:p>
          <a:p>
            <a:pPr lvl="1"/>
            <a:r>
              <a:rPr lang="en-US" dirty="0"/>
              <a:t>AVASTIN—binds the VEGF—a  endothelial cell growth factor to inhibit angiogenesis*</a:t>
            </a:r>
          </a:p>
          <a:p>
            <a:r>
              <a:rPr lang="en-US" dirty="0"/>
              <a:t>*monoclonal antibodies</a:t>
            </a:r>
          </a:p>
          <a:p>
            <a:endParaRPr lang="en-US" dirty="0"/>
          </a:p>
        </p:txBody>
      </p:sp>
    </p:spTree>
    <p:extLst>
      <p:ext uri="{BB962C8B-B14F-4D97-AF65-F5344CB8AC3E}">
        <p14:creationId xmlns:p14="http://schemas.microsoft.com/office/powerpoint/2010/main" val="3598597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0D42D-244F-F549-81A3-6D33E3BF0A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7748A8-3FFC-EE4C-9DC5-627870592500}"/>
              </a:ext>
            </a:extLst>
          </p:cNvPr>
          <p:cNvSpPr>
            <a:spLocks noGrp="1"/>
          </p:cNvSpPr>
          <p:nvPr>
            <p:ph idx="1"/>
          </p:nvPr>
        </p:nvSpPr>
        <p:spPr>
          <a:xfrm>
            <a:off x="457200" y="1600200"/>
            <a:ext cx="8229600" cy="5181600"/>
          </a:xfrm>
        </p:spPr>
        <p:txBody>
          <a:bodyPr/>
          <a:lstStyle/>
          <a:p>
            <a:r>
              <a:rPr lang="en-US" dirty="0"/>
              <a:t>Besides antibodies, another class of drugs called “small molecule inhibitors” (SMI) have become a successful approach to treating cancer and other diseases.</a:t>
            </a:r>
          </a:p>
          <a:p>
            <a:endParaRPr lang="en-US" dirty="0"/>
          </a:p>
          <a:p>
            <a:r>
              <a:rPr lang="en-US" dirty="0"/>
              <a:t>In principle, for cancer and inhibitor implies that the drug will be decreasing the activity of something---most often, oncogenes/oncoproteins. (Gleevec—for example)</a:t>
            </a:r>
          </a:p>
        </p:txBody>
      </p:sp>
    </p:spTree>
    <p:extLst>
      <p:ext uri="{BB962C8B-B14F-4D97-AF65-F5344CB8AC3E}">
        <p14:creationId xmlns:p14="http://schemas.microsoft.com/office/powerpoint/2010/main" val="3870886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640EB-CBB9-5440-BA53-0DE95BB4BC8C}"/>
              </a:ext>
            </a:extLst>
          </p:cNvPr>
          <p:cNvSpPr>
            <a:spLocks noGrp="1"/>
          </p:cNvSpPr>
          <p:nvPr>
            <p:ph type="title"/>
          </p:nvPr>
        </p:nvSpPr>
        <p:spPr/>
        <p:txBody>
          <a:bodyPr/>
          <a:lstStyle/>
          <a:p>
            <a:r>
              <a:rPr lang="en-US" dirty="0"/>
              <a:t>SMI cancer drugs---4 main approaches.</a:t>
            </a:r>
          </a:p>
        </p:txBody>
      </p:sp>
      <p:sp>
        <p:nvSpPr>
          <p:cNvPr id="3" name="Content Placeholder 2">
            <a:extLst>
              <a:ext uri="{FF2B5EF4-FFF2-40B4-BE49-F238E27FC236}">
                <a16:creationId xmlns:a16="http://schemas.microsoft.com/office/drawing/2014/main" id="{D6FC85EA-1100-D647-81FA-D6FFBC4DD8CD}"/>
              </a:ext>
            </a:extLst>
          </p:cNvPr>
          <p:cNvSpPr>
            <a:spLocks noGrp="1"/>
          </p:cNvSpPr>
          <p:nvPr>
            <p:ph idx="1"/>
          </p:nvPr>
        </p:nvSpPr>
        <p:spPr/>
        <p:txBody>
          <a:bodyPr/>
          <a:lstStyle/>
          <a:p>
            <a:r>
              <a:rPr lang="en-US" dirty="0"/>
              <a:t>1. Many SMI drugs target cell proliferation pathways---of which you have studied several.</a:t>
            </a:r>
          </a:p>
          <a:p>
            <a:endParaRPr lang="en-US" dirty="0"/>
          </a:p>
          <a:p>
            <a:pPr lvl="1"/>
            <a:r>
              <a:rPr lang="en-US" dirty="0"/>
              <a:t>Since a major mechanism for signaling a cell to divide involves phosphorylation of proteins, many of the SMI drug design approaches have been attempts to inhibit kinases</a:t>
            </a:r>
          </a:p>
        </p:txBody>
      </p:sp>
    </p:spTree>
    <p:extLst>
      <p:ext uri="{BB962C8B-B14F-4D97-AF65-F5344CB8AC3E}">
        <p14:creationId xmlns:p14="http://schemas.microsoft.com/office/powerpoint/2010/main" val="2907471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7DBBC-9471-2744-A626-C681F37A523D}"/>
              </a:ext>
            </a:extLst>
          </p:cNvPr>
          <p:cNvSpPr>
            <a:spLocks noGrp="1"/>
          </p:cNvSpPr>
          <p:nvPr>
            <p:ph type="title"/>
          </p:nvPr>
        </p:nvSpPr>
        <p:spPr/>
        <p:txBody>
          <a:bodyPr/>
          <a:lstStyle/>
          <a:p>
            <a:r>
              <a:rPr lang="en-US" sz="3600" dirty="0"/>
              <a:t>With regard to cell proliferation , SMI drugs work to inhibit different signaling pathways</a:t>
            </a:r>
          </a:p>
        </p:txBody>
      </p:sp>
      <p:sp>
        <p:nvSpPr>
          <p:cNvPr id="5" name="Content Placeholder 4">
            <a:extLst>
              <a:ext uri="{FF2B5EF4-FFF2-40B4-BE49-F238E27FC236}">
                <a16:creationId xmlns:a16="http://schemas.microsoft.com/office/drawing/2014/main" id="{8896935E-477F-154B-B1BA-8457E41170B3}"/>
              </a:ext>
            </a:extLst>
          </p:cNvPr>
          <p:cNvSpPr>
            <a:spLocks noGrp="1"/>
          </p:cNvSpPr>
          <p:nvPr>
            <p:ph idx="1"/>
          </p:nvPr>
        </p:nvSpPr>
        <p:spPr/>
        <p:txBody>
          <a:bodyPr/>
          <a:lstStyle/>
          <a:p>
            <a:r>
              <a:rPr lang="en-US" dirty="0"/>
              <a:t>1. Through growth factors which activate:</a:t>
            </a:r>
          </a:p>
          <a:p>
            <a:pPr lvl="1"/>
            <a:r>
              <a:rPr lang="en-US" dirty="0"/>
              <a:t>  RAS---called the RAS-MAPK pathway</a:t>
            </a:r>
          </a:p>
          <a:p>
            <a:pPr lvl="1"/>
            <a:r>
              <a:rPr lang="en-US" dirty="0"/>
              <a:t>PI3K-ATK pathway</a:t>
            </a:r>
          </a:p>
          <a:p>
            <a:pPr lvl="1"/>
            <a:endParaRPr lang="en-US" dirty="0"/>
          </a:p>
          <a:p>
            <a:r>
              <a:rPr lang="en-US" dirty="0"/>
              <a:t>2. Through cytokines that activate JAK---the JAK-STAT pathway</a:t>
            </a:r>
          </a:p>
          <a:p>
            <a:pPr marL="0" indent="0">
              <a:buNone/>
            </a:pPr>
            <a:endParaRPr lang="en-US" dirty="0"/>
          </a:p>
          <a:p>
            <a:r>
              <a:rPr lang="en-US" dirty="0"/>
              <a:t>3. Through the family of </a:t>
            </a:r>
            <a:r>
              <a:rPr lang="en-US" dirty="0" err="1"/>
              <a:t>EGFreceptors</a:t>
            </a:r>
            <a:endParaRPr lang="en-US" dirty="0"/>
          </a:p>
        </p:txBody>
      </p:sp>
    </p:spTree>
    <p:extLst>
      <p:ext uri="{BB962C8B-B14F-4D97-AF65-F5344CB8AC3E}">
        <p14:creationId xmlns:p14="http://schemas.microsoft.com/office/powerpoint/2010/main" val="2509036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02210-EE0D-4E48-AA2A-9DAE4C8FC57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A4D4BA77-F5CC-3042-A838-EDA9D746E78F}"/>
              </a:ext>
            </a:extLst>
          </p:cNvPr>
          <p:cNvPicPr>
            <a:picLocks noGrp="1" noChangeAspect="1"/>
          </p:cNvPicPr>
          <p:nvPr>
            <p:ph idx="1"/>
          </p:nvPr>
        </p:nvPicPr>
        <p:blipFill>
          <a:blip r:embed="rId2"/>
          <a:stretch>
            <a:fillRect/>
          </a:stretch>
        </p:blipFill>
        <p:spPr>
          <a:xfrm>
            <a:off x="457200" y="533401"/>
            <a:ext cx="8229600" cy="5523444"/>
          </a:xfrm>
          <a:prstGeom prst="rect">
            <a:avLst/>
          </a:prstGeom>
        </p:spPr>
      </p:pic>
    </p:spTree>
    <p:extLst>
      <p:ext uri="{BB962C8B-B14F-4D97-AF65-F5344CB8AC3E}">
        <p14:creationId xmlns:p14="http://schemas.microsoft.com/office/powerpoint/2010/main" val="952711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6F44D-A792-D846-9143-19237D31CEC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AAE7BFB-D6A2-E041-86F3-AB739CAAF50B}"/>
              </a:ext>
            </a:extLst>
          </p:cNvPr>
          <p:cNvSpPr>
            <a:spLocks noGrp="1"/>
          </p:cNvSpPr>
          <p:nvPr>
            <p:ph idx="1"/>
          </p:nvPr>
        </p:nvSpPr>
        <p:spPr/>
        <p:txBody>
          <a:bodyPr/>
          <a:lstStyle/>
          <a:p>
            <a:r>
              <a:rPr lang="en-US" dirty="0"/>
              <a:t>Why ”small”?  These drugs must enter cells and interact with other molecules. </a:t>
            </a:r>
          </a:p>
          <a:p>
            <a:endParaRPr lang="en-US" dirty="0"/>
          </a:p>
          <a:p>
            <a:r>
              <a:rPr lang="en-US" dirty="0">
                <a:hlinkClick r:id="rId2"/>
              </a:rPr>
              <a:t>https://www.oatext.com/pdf/ICST-1-109.pdf</a:t>
            </a:r>
            <a:endParaRPr lang="en-US" dirty="0"/>
          </a:p>
          <a:p>
            <a:endParaRPr lang="en-US" dirty="0"/>
          </a:p>
          <a:p>
            <a:r>
              <a:rPr lang="en-US" dirty="0"/>
              <a:t>Good article—summarizing/reviewing some </a:t>
            </a:r>
            <a:r>
              <a:rPr lang="en-US" dirty="0" err="1"/>
              <a:t>smi</a:t>
            </a:r>
            <a:r>
              <a:rPr lang="en-US" dirty="0"/>
              <a:t>-drugs.</a:t>
            </a:r>
          </a:p>
        </p:txBody>
      </p:sp>
    </p:spTree>
    <p:extLst>
      <p:ext uri="{BB962C8B-B14F-4D97-AF65-F5344CB8AC3E}">
        <p14:creationId xmlns:p14="http://schemas.microsoft.com/office/powerpoint/2010/main" val="4025541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84A9-BA0D-7346-9A92-E8161D5EC04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C55250C-9D51-5B43-B4B6-0B5BC3496C84}"/>
              </a:ext>
            </a:extLst>
          </p:cNvPr>
          <p:cNvSpPr>
            <a:spLocks noGrp="1"/>
          </p:cNvSpPr>
          <p:nvPr>
            <p:ph idx="1"/>
          </p:nvPr>
        </p:nvSpPr>
        <p:spPr/>
        <p:txBody>
          <a:bodyPr/>
          <a:lstStyle/>
          <a:p>
            <a:r>
              <a:rPr lang="en-US" dirty="0"/>
              <a:t>Your textbook (chapter 11) ends with some mention of theory behind </a:t>
            </a:r>
            <a:r>
              <a:rPr lang="en-US" b="1" i="1" dirty="0"/>
              <a:t>gene therapy </a:t>
            </a:r>
            <a:r>
              <a:rPr lang="en-US" dirty="0"/>
              <a:t>approaches for cancer. </a:t>
            </a:r>
          </a:p>
          <a:p>
            <a:endParaRPr lang="en-US" dirty="0"/>
          </a:p>
          <a:p>
            <a:r>
              <a:rPr lang="en-US" dirty="0"/>
              <a:t>Ideas for altering defective genes or inhibiting the expression of oncogenes. </a:t>
            </a:r>
          </a:p>
        </p:txBody>
      </p:sp>
    </p:spTree>
    <p:extLst>
      <p:ext uri="{BB962C8B-B14F-4D97-AF65-F5344CB8AC3E}">
        <p14:creationId xmlns:p14="http://schemas.microsoft.com/office/powerpoint/2010/main" val="1294274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DD73A-7095-924E-8AD5-369C2AC926A6}"/>
              </a:ext>
            </a:extLst>
          </p:cNvPr>
          <p:cNvSpPr>
            <a:spLocks noGrp="1"/>
          </p:cNvSpPr>
          <p:nvPr>
            <p:ph type="title"/>
          </p:nvPr>
        </p:nvSpPr>
        <p:spPr/>
        <p:txBody>
          <a:bodyPr/>
          <a:lstStyle/>
          <a:p>
            <a:r>
              <a:rPr lang="en-US" dirty="0"/>
              <a:t>A few approaches</a:t>
            </a:r>
          </a:p>
        </p:txBody>
      </p:sp>
      <p:sp>
        <p:nvSpPr>
          <p:cNvPr id="3" name="Content Placeholder 2">
            <a:extLst>
              <a:ext uri="{FF2B5EF4-FFF2-40B4-BE49-F238E27FC236}">
                <a16:creationId xmlns:a16="http://schemas.microsoft.com/office/drawing/2014/main" id="{E8660BED-1009-224B-A983-22CD383807D1}"/>
              </a:ext>
            </a:extLst>
          </p:cNvPr>
          <p:cNvSpPr>
            <a:spLocks noGrp="1"/>
          </p:cNvSpPr>
          <p:nvPr>
            <p:ph idx="1"/>
          </p:nvPr>
        </p:nvSpPr>
        <p:spPr/>
        <p:txBody>
          <a:bodyPr/>
          <a:lstStyle/>
          <a:p>
            <a:r>
              <a:rPr lang="en-US" dirty="0"/>
              <a:t>Using antisense RNA or RNA interference to keep oncogenes from producing oncoproteins. </a:t>
            </a:r>
          </a:p>
          <a:p>
            <a:endParaRPr lang="en-US" dirty="0"/>
          </a:p>
          <a:p>
            <a:r>
              <a:rPr lang="en-US" dirty="0"/>
              <a:t>Using gene targeting methods for changing mutations in DNA.</a:t>
            </a:r>
          </a:p>
        </p:txBody>
      </p:sp>
    </p:spTree>
    <p:extLst>
      <p:ext uri="{BB962C8B-B14F-4D97-AF65-F5344CB8AC3E}">
        <p14:creationId xmlns:p14="http://schemas.microsoft.com/office/powerpoint/2010/main" val="1981857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265F6-980A-FD4D-A822-F2BBEE32F3D1}"/>
              </a:ext>
            </a:extLst>
          </p:cNvPr>
          <p:cNvSpPr>
            <a:spLocks noGrp="1"/>
          </p:cNvSpPr>
          <p:nvPr>
            <p:ph type="title"/>
          </p:nvPr>
        </p:nvSpPr>
        <p:spPr/>
        <p:txBody>
          <a:bodyPr/>
          <a:lstStyle/>
          <a:p>
            <a:r>
              <a:rPr lang="en-US" dirty="0"/>
              <a:t>Targeting mRNA</a:t>
            </a:r>
          </a:p>
        </p:txBody>
      </p:sp>
      <p:sp>
        <p:nvSpPr>
          <p:cNvPr id="3" name="Content Placeholder 2">
            <a:extLst>
              <a:ext uri="{FF2B5EF4-FFF2-40B4-BE49-F238E27FC236}">
                <a16:creationId xmlns:a16="http://schemas.microsoft.com/office/drawing/2014/main" id="{EADD9D18-CE70-C143-A14D-A28764F8CDFD}"/>
              </a:ext>
            </a:extLst>
          </p:cNvPr>
          <p:cNvSpPr>
            <a:spLocks noGrp="1"/>
          </p:cNvSpPr>
          <p:nvPr>
            <p:ph idx="1"/>
          </p:nvPr>
        </p:nvSpPr>
        <p:spPr/>
        <p:txBody>
          <a:bodyPr/>
          <a:lstStyle/>
          <a:p>
            <a:r>
              <a:rPr lang="en-US" dirty="0"/>
              <a:t>Antisense RNA are molecules of RNA complementary to the coding mRNA transcribed from a gene.</a:t>
            </a:r>
          </a:p>
          <a:p>
            <a:endParaRPr lang="en-US" dirty="0"/>
          </a:p>
          <a:p>
            <a:r>
              <a:rPr lang="en-US" dirty="0"/>
              <a:t>When antisense RNAs bind to mRNA, the mRNA cannot be translated.</a:t>
            </a:r>
          </a:p>
          <a:p>
            <a:endParaRPr lang="en-US" dirty="0"/>
          </a:p>
          <a:p>
            <a:endParaRPr lang="en-US" dirty="0"/>
          </a:p>
        </p:txBody>
      </p:sp>
    </p:spTree>
    <p:extLst>
      <p:ext uri="{BB962C8B-B14F-4D97-AF65-F5344CB8AC3E}">
        <p14:creationId xmlns:p14="http://schemas.microsoft.com/office/powerpoint/2010/main" val="287197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54CCC-176A-3A4F-ADC9-66AD7C9CDB4A}"/>
              </a:ext>
            </a:extLst>
          </p:cNvPr>
          <p:cNvSpPr>
            <a:spLocks noGrp="1"/>
          </p:cNvSpPr>
          <p:nvPr>
            <p:ph type="title"/>
          </p:nvPr>
        </p:nvSpPr>
        <p:spPr/>
        <p:txBody>
          <a:bodyPr/>
          <a:lstStyle/>
          <a:p>
            <a:r>
              <a:rPr lang="en-US" dirty="0"/>
              <a:t>RNA interference (RNAi)</a:t>
            </a:r>
          </a:p>
        </p:txBody>
      </p:sp>
      <p:sp>
        <p:nvSpPr>
          <p:cNvPr id="3" name="Content Placeholder 2">
            <a:extLst>
              <a:ext uri="{FF2B5EF4-FFF2-40B4-BE49-F238E27FC236}">
                <a16:creationId xmlns:a16="http://schemas.microsoft.com/office/drawing/2014/main" id="{FC5E8147-5ACD-2F40-AE90-D9EF53221123}"/>
              </a:ext>
            </a:extLst>
          </p:cNvPr>
          <p:cNvSpPr>
            <a:spLocks noGrp="1"/>
          </p:cNvSpPr>
          <p:nvPr>
            <p:ph idx="1"/>
          </p:nvPr>
        </p:nvSpPr>
        <p:spPr>
          <a:xfrm>
            <a:off x="381000" y="1295400"/>
            <a:ext cx="8229600" cy="5486400"/>
          </a:xfrm>
        </p:spPr>
        <p:txBody>
          <a:bodyPr/>
          <a:lstStyle/>
          <a:p>
            <a:r>
              <a:rPr lang="en-US" dirty="0"/>
              <a:t>RNA interference is a normal cellular response for destroying invading RNA (most of the time from pathogenic viruses).  It uses the invading RNA to make an antisense version---then when bound to the invading RNA, it causes the destruction of the invading RNA.</a:t>
            </a:r>
          </a:p>
          <a:p>
            <a:endParaRPr lang="en-US" dirty="0"/>
          </a:p>
          <a:p>
            <a:r>
              <a:rPr lang="en-US" dirty="0"/>
              <a:t>Researchers can design RNAi molecules to target virtually any RNA molecule they want destroyed.  i.e. oncogene mRNA.</a:t>
            </a:r>
          </a:p>
        </p:txBody>
      </p:sp>
    </p:spTree>
    <p:extLst>
      <p:ext uri="{BB962C8B-B14F-4D97-AF65-F5344CB8AC3E}">
        <p14:creationId xmlns:p14="http://schemas.microsoft.com/office/powerpoint/2010/main" val="1949355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7296-37F6-8548-B0BB-22335CB5D874}"/>
              </a:ext>
            </a:extLst>
          </p:cNvPr>
          <p:cNvSpPr>
            <a:spLocks noGrp="1"/>
          </p:cNvSpPr>
          <p:nvPr>
            <p:ph type="title"/>
          </p:nvPr>
        </p:nvSpPr>
        <p:spPr/>
        <p:txBody>
          <a:bodyPr/>
          <a:lstStyle/>
          <a:p>
            <a:r>
              <a:rPr lang="en-US" dirty="0"/>
              <a:t>Where were we?</a:t>
            </a:r>
          </a:p>
        </p:txBody>
      </p:sp>
      <p:sp>
        <p:nvSpPr>
          <p:cNvPr id="3" name="Content Placeholder 2">
            <a:extLst>
              <a:ext uri="{FF2B5EF4-FFF2-40B4-BE49-F238E27FC236}">
                <a16:creationId xmlns:a16="http://schemas.microsoft.com/office/drawing/2014/main" id="{FD981743-5E49-A94D-9326-223AE1D00437}"/>
              </a:ext>
            </a:extLst>
          </p:cNvPr>
          <p:cNvSpPr>
            <a:spLocks noGrp="1"/>
          </p:cNvSpPr>
          <p:nvPr>
            <p:ph idx="1"/>
          </p:nvPr>
        </p:nvSpPr>
        <p:spPr>
          <a:xfrm>
            <a:off x="457200" y="1143000"/>
            <a:ext cx="8229600" cy="5562600"/>
          </a:xfrm>
        </p:spPr>
        <p:txBody>
          <a:bodyPr/>
          <a:lstStyle/>
          <a:p>
            <a:r>
              <a:rPr lang="en-US" dirty="0"/>
              <a:t>Treating cancer---The old and the new! </a:t>
            </a:r>
          </a:p>
          <a:p>
            <a:endParaRPr lang="en-US" dirty="0"/>
          </a:p>
          <a:p>
            <a:r>
              <a:rPr lang="en-US" dirty="0"/>
              <a:t>Some chemotherapy drugs have been used for decades.  Most are hard hitting cytotoxic agents that damage cells so severely that they are induced to die by apoptosis. </a:t>
            </a:r>
          </a:p>
          <a:p>
            <a:endParaRPr lang="en-US" dirty="0"/>
          </a:p>
          <a:p>
            <a:r>
              <a:rPr lang="en-US" dirty="0"/>
              <a:t>New approaches tap into the host’s immune system and some target specific cancer-associated gene alterations.</a:t>
            </a:r>
          </a:p>
        </p:txBody>
      </p:sp>
    </p:spTree>
    <p:extLst>
      <p:ext uri="{BB962C8B-B14F-4D97-AF65-F5344CB8AC3E}">
        <p14:creationId xmlns:p14="http://schemas.microsoft.com/office/powerpoint/2010/main" val="1227820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6FE3-F686-1842-AC13-9F9D8619F543}"/>
              </a:ext>
            </a:extLst>
          </p:cNvPr>
          <p:cNvSpPr>
            <a:spLocks noGrp="1"/>
          </p:cNvSpPr>
          <p:nvPr>
            <p:ph type="title"/>
          </p:nvPr>
        </p:nvSpPr>
        <p:spPr/>
        <p:txBody>
          <a:bodyPr/>
          <a:lstStyle/>
          <a:p>
            <a:r>
              <a:rPr lang="en-US" dirty="0"/>
              <a:t>CRISPR-Cas 9 technology</a:t>
            </a:r>
          </a:p>
        </p:txBody>
      </p:sp>
      <p:sp>
        <p:nvSpPr>
          <p:cNvPr id="3" name="Content Placeholder 2">
            <a:extLst>
              <a:ext uri="{FF2B5EF4-FFF2-40B4-BE49-F238E27FC236}">
                <a16:creationId xmlns:a16="http://schemas.microsoft.com/office/drawing/2014/main" id="{F1462E57-659D-CE41-B764-C865B7795D45}"/>
              </a:ext>
            </a:extLst>
          </p:cNvPr>
          <p:cNvSpPr>
            <a:spLocks noGrp="1"/>
          </p:cNvSpPr>
          <p:nvPr>
            <p:ph idx="1"/>
          </p:nvPr>
        </p:nvSpPr>
        <p:spPr/>
        <p:txBody>
          <a:bodyPr/>
          <a:lstStyle/>
          <a:p>
            <a:r>
              <a:rPr lang="en-US" dirty="0"/>
              <a:t>Your textbook came out before CRISPR was discovered and applied to genetic research, but some gene therapy approaches hope to deliver normal versions of genes to cells in the hopes of restoring normal cell division.</a:t>
            </a:r>
          </a:p>
          <a:p>
            <a:endParaRPr lang="en-US" dirty="0"/>
          </a:p>
          <a:p>
            <a:r>
              <a:rPr lang="en-US" dirty="0"/>
              <a:t>CRISPR cannot only introduce mutations, it can replace nucleotides with other—change the DNA of a cell. </a:t>
            </a:r>
          </a:p>
        </p:txBody>
      </p:sp>
    </p:spTree>
    <p:extLst>
      <p:ext uri="{BB962C8B-B14F-4D97-AF65-F5344CB8AC3E}">
        <p14:creationId xmlns:p14="http://schemas.microsoft.com/office/powerpoint/2010/main" val="2697748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19CBC-2083-E443-BC41-2F88AF0C3AEA}"/>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533BFE12-6FF6-B04A-9D18-AB9A23B5128F}"/>
              </a:ext>
            </a:extLst>
          </p:cNvPr>
          <p:cNvSpPr>
            <a:spLocks noGrp="1"/>
          </p:cNvSpPr>
          <p:nvPr>
            <p:ph idx="1"/>
          </p:nvPr>
        </p:nvSpPr>
        <p:spPr>
          <a:xfrm>
            <a:off x="457200" y="1600200"/>
            <a:ext cx="8229600" cy="4800600"/>
          </a:xfrm>
        </p:spPr>
        <p:txBody>
          <a:bodyPr/>
          <a:lstStyle/>
          <a:p>
            <a:r>
              <a:rPr lang="en-US" dirty="0"/>
              <a:t>Restoring/fixing loss of function of tumor suppressor genes. </a:t>
            </a:r>
          </a:p>
          <a:p>
            <a:endParaRPr lang="en-US" dirty="0"/>
          </a:p>
          <a:p>
            <a:endParaRPr lang="en-US" dirty="0"/>
          </a:p>
          <a:p>
            <a:r>
              <a:rPr lang="en-US" dirty="0"/>
              <a:t>*Gene therapy has always had the challenge of delivery.  How do you get the gene/gene alteration to the cells you wish to affect. </a:t>
            </a:r>
          </a:p>
          <a:p>
            <a:pPr lvl="1"/>
            <a:r>
              <a:rPr lang="en-US" dirty="0"/>
              <a:t>Really hard to target or maintain the delivery to somatic cell.</a:t>
            </a:r>
          </a:p>
        </p:txBody>
      </p:sp>
    </p:spTree>
    <p:extLst>
      <p:ext uri="{BB962C8B-B14F-4D97-AF65-F5344CB8AC3E}">
        <p14:creationId xmlns:p14="http://schemas.microsoft.com/office/powerpoint/2010/main" val="1600733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9D86B-524B-9843-86E5-0AF34DD204DA}"/>
              </a:ext>
            </a:extLst>
          </p:cNvPr>
          <p:cNvSpPr>
            <a:spLocks noGrp="1"/>
          </p:cNvSpPr>
          <p:nvPr>
            <p:ph type="title"/>
          </p:nvPr>
        </p:nvSpPr>
        <p:spPr/>
        <p:txBody>
          <a:bodyPr/>
          <a:lstStyle/>
          <a:p>
            <a:r>
              <a:rPr lang="en-US" dirty="0"/>
              <a:t>Stem cells</a:t>
            </a:r>
          </a:p>
        </p:txBody>
      </p:sp>
      <p:sp>
        <p:nvSpPr>
          <p:cNvPr id="3" name="Content Placeholder 2">
            <a:extLst>
              <a:ext uri="{FF2B5EF4-FFF2-40B4-BE49-F238E27FC236}">
                <a16:creationId xmlns:a16="http://schemas.microsoft.com/office/drawing/2014/main" id="{E18F4B53-759D-314B-BA4B-338F4592DC7B}"/>
              </a:ext>
            </a:extLst>
          </p:cNvPr>
          <p:cNvSpPr>
            <a:spLocks noGrp="1"/>
          </p:cNvSpPr>
          <p:nvPr>
            <p:ph idx="1"/>
          </p:nvPr>
        </p:nvSpPr>
        <p:spPr/>
        <p:txBody>
          <a:bodyPr/>
          <a:lstStyle/>
          <a:p>
            <a:r>
              <a:rPr lang="en-US" dirty="0"/>
              <a:t>One approach is to alter cells serve as stem cells for tissues.</a:t>
            </a:r>
          </a:p>
          <a:p>
            <a:pPr lvl="1"/>
            <a:r>
              <a:rPr lang="en-US" dirty="0"/>
              <a:t>Most work has been done in hematopoietic stem cells.   Replace bone marrow with altered stem cells.  The alteration will be in every type of blood cell</a:t>
            </a:r>
            <a:r>
              <a:rPr lang="en-US"/>
              <a:t>, indefinitely. </a:t>
            </a:r>
          </a:p>
          <a:p>
            <a:pPr lvl="1"/>
            <a:endParaRPr lang="en-US"/>
          </a:p>
        </p:txBody>
      </p:sp>
    </p:spTree>
    <p:extLst>
      <p:ext uri="{BB962C8B-B14F-4D97-AF65-F5344CB8AC3E}">
        <p14:creationId xmlns:p14="http://schemas.microsoft.com/office/powerpoint/2010/main" val="2088443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74B5A559-5268-DA4F-A843-51CE4A01CC9C}"/>
              </a:ext>
            </a:extLst>
          </p:cNvPr>
          <p:cNvSpPr>
            <a:spLocks noGrp="1"/>
          </p:cNvSpPr>
          <p:nvPr>
            <p:ph type="title"/>
          </p:nvPr>
        </p:nvSpPr>
        <p:spPr/>
        <p:txBody>
          <a:bodyPr/>
          <a:lstStyle/>
          <a:p>
            <a:r>
              <a:rPr lang="en-US" altLang="en-US" dirty="0"/>
              <a:t>New drugs must be tested in clinical trials</a:t>
            </a:r>
          </a:p>
        </p:txBody>
      </p:sp>
      <p:sp>
        <p:nvSpPr>
          <p:cNvPr id="3" name="Content Placeholder 2">
            <a:extLst>
              <a:ext uri="{FF2B5EF4-FFF2-40B4-BE49-F238E27FC236}">
                <a16:creationId xmlns:a16="http://schemas.microsoft.com/office/drawing/2014/main" id="{E97EA114-5A6E-D745-BC74-CFC0FF2F3241}"/>
              </a:ext>
            </a:extLst>
          </p:cNvPr>
          <p:cNvSpPr>
            <a:spLocks noGrp="1"/>
          </p:cNvSpPr>
          <p:nvPr>
            <p:ph idx="1"/>
          </p:nvPr>
        </p:nvSpPr>
        <p:spPr/>
        <p:txBody>
          <a:bodyPr/>
          <a:lstStyle/>
          <a:p>
            <a:pPr marL="0" indent="0">
              <a:buFont typeface="Arial" panose="020B0604020202020204" pitchFamily="34" charset="0"/>
              <a:buNone/>
              <a:defRPr/>
            </a:pPr>
            <a:r>
              <a:rPr lang="en-US" dirty="0"/>
              <a:t>Long-term</a:t>
            </a:r>
          </a:p>
          <a:p>
            <a:pPr>
              <a:defRPr/>
            </a:pPr>
            <a:r>
              <a:rPr lang="en-US" dirty="0"/>
              <a:t>Multiple discipline teams</a:t>
            </a:r>
          </a:p>
          <a:p>
            <a:pPr lvl="1">
              <a:defRPr/>
            </a:pPr>
            <a:r>
              <a:rPr lang="en-US" dirty="0"/>
              <a:t>Patient participants! </a:t>
            </a:r>
          </a:p>
          <a:p>
            <a:pPr lvl="1">
              <a:defRPr/>
            </a:pPr>
            <a:r>
              <a:rPr lang="en-US" dirty="0"/>
              <a:t>Physicians</a:t>
            </a:r>
          </a:p>
          <a:p>
            <a:pPr lvl="1">
              <a:defRPr/>
            </a:pPr>
            <a:r>
              <a:rPr lang="en-US" dirty="0"/>
              <a:t>Medical support—tests/imaging/health management</a:t>
            </a:r>
          </a:p>
          <a:p>
            <a:pPr lvl="1">
              <a:defRPr/>
            </a:pPr>
            <a:r>
              <a:rPr lang="en-US" dirty="0"/>
              <a:t>Data collection</a:t>
            </a:r>
          </a:p>
          <a:p>
            <a:pPr lvl="1">
              <a:defRPr/>
            </a:pPr>
            <a:r>
              <a:rPr lang="en-US" dirty="0"/>
              <a:t>Analysis</a:t>
            </a:r>
          </a:p>
        </p:txBody>
      </p:sp>
    </p:spTree>
    <p:extLst>
      <p:ext uri="{BB962C8B-B14F-4D97-AF65-F5344CB8AC3E}">
        <p14:creationId xmlns:p14="http://schemas.microsoft.com/office/powerpoint/2010/main" val="3716957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C772B530-3F35-454E-8C9E-1296718095E8}"/>
              </a:ext>
            </a:extLst>
          </p:cNvPr>
          <p:cNvSpPr>
            <a:spLocks noGrp="1"/>
          </p:cNvSpPr>
          <p:nvPr>
            <p:ph type="title"/>
          </p:nvPr>
        </p:nvSpPr>
        <p:spPr/>
        <p:txBody>
          <a:bodyPr/>
          <a:lstStyle/>
          <a:p>
            <a:r>
              <a:rPr lang="en-US" altLang="en-US"/>
              <a:t>Careful regulation		</a:t>
            </a:r>
          </a:p>
        </p:txBody>
      </p:sp>
      <p:sp>
        <p:nvSpPr>
          <p:cNvPr id="3" name="Content Placeholder 2">
            <a:extLst>
              <a:ext uri="{FF2B5EF4-FFF2-40B4-BE49-F238E27FC236}">
                <a16:creationId xmlns:a16="http://schemas.microsoft.com/office/drawing/2014/main" id="{C63A45D7-27DD-A64A-B993-7AFA00089B5B}"/>
              </a:ext>
            </a:extLst>
          </p:cNvPr>
          <p:cNvSpPr>
            <a:spLocks noGrp="1"/>
          </p:cNvSpPr>
          <p:nvPr>
            <p:ph idx="1"/>
          </p:nvPr>
        </p:nvSpPr>
        <p:spPr/>
        <p:txBody>
          <a:bodyPr/>
          <a:lstStyle/>
          <a:p>
            <a:pPr>
              <a:defRPr/>
            </a:pPr>
            <a:r>
              <a:rPr lang="en-US" dirty="0"/>
              <a:t>Information---many professionals involved in explaining purpose, methods, expected outcomes, risks.</a:t>
            </a:r>
          </a:p>
          <a:p>
            <a:pPr marL="0" indent="0">
              <a:buFont typeface="Arial" panose="020B0604020202020204" pitchFamily="34" charset="0"/>
              <a:buNone/>
              <a:defRPr/>
            </a:pPr>
            <a:endParaRPr lang="en-US" dirty="0"/>
          </a:p>
          <a:p>
            <a:pPr>
              <a:defRPr/>
            </a:pPr>
            <a:r>
              <a:rPr lang="en-US" dirty="0"/>
              <a:t>Informed consent</a:t>
            </a:r>
          </a:p>
          <a:p>
            <a:pPr>
              <a:defRPr/>
            </a:pPr>
            <a:r>
              <a:rPr lang="en-US" dirty="0"/>
              <a:t>Institutional review for human subjects</a:t>
            </a:r>
          </a:p>
          <a:p>
            <a:pPr lvl="1">
              <a:defRPr/>
            </a:pPr>
            <a:r>
              <a:rPr lang="en-US" dirty="0"/>
              <a:t>IRB approval</a:t>
            </a:r>
          </a:p>
          <a:p>
            <a:pPr marL="457200" lvl="1" indent="0">
              <a:buFont typeface="Arial" panose="020B0604020202020204" pitchFamily="34" charset="0"/>
              <a:buNone/>
              <a:defRPr/>
            </a:pPr>
            <a:endParaRPr lang="en-US" dirty="0"/>
          </a:p>
        </p:txBody>
      </p:sp>
    </p:spTree>
    <p:extLst>
      <p:ext uri="{BB962C8B-B14F-4D97-AF65-F5344CB8AC3E}">
        <p14:creationId xmlns:p14="http://schemas.microsoft.com/office/powerpoint/2010/main" val="542853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DCD7D4F8-A30D-274A-8AFD-9BFE5327D4FA}"/>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1F35D5FC-C6DF-E642-A868-F7E80BA8AB69}"/>
              </a:ext>
            </a:extLst>
          </p:cNvPr>
          <p:cNvSpPr>
            <a:spLocks noGrp="1"/>
          </p:cNvSpPr>
          <p:nvPr>
            <p:ph idx="1"/>
          </p:nvPr>
        </p:nvSpPr>
        <p:spPr>
          <a:xfrm>
            <a:off x="152400" y="1600200"/>
            <a:ext cx="8534400" cy="5029200"/>
          </a:xfrm>
        </p:spPr>
        <p:txBody>
          <a:bodyPr/>
          <a:lstStyle/>
          <a:p>
            <a:pPr>
              <a:defRPr/>
            </a:pPr>
            <a:r>
              <a:rPr lang="en-US" dirty="0"/>
              <a:t>It is essential to have evidence that the new drug/procedure is actually better than the current best practice, in some way. </a:t>
            </a:r>
          </a:p>
          <a:p>
            <a:pPr lvl="1">
              <a:defRPr/>
            </a:pPr>
            <a:r>
              <a:rPr lang="en-US" dirty="0"/>
              <a:t>Clinical trials must procure funding.</a:t>
            </a:r>
          </a:p>
          <a:p>
            <a:pPr lvl="2">
              <a:defRPr/>
            </a:pPr>
            <a:r>
              <a:rPr lang="en-US" dirty="0"/>
              <a:t>Government ( NIH/NCI)</a:t>
            </a:r>
          </a:p>
          <a:p>
            <a:pPr lvl="2">
              <a:defRPr/>
            </a:pPr>
            <a:r>
              <a:rPr lang="en-US" dirty="0"/>
              <a:t>Pharmaceutical companies</a:t>
            </a:r>
          </a:p>
          <a:p>
            <a:pPr lvl="2">
              <a:defRPr/>
            </a:pPr>
            <a:r>
              <a:rPr lang="en-US" dirty="0"/>
              <a:t>Advocate organization</a:t>
            </a:r>
          </a:p>
          <a:p>
            <a:pPr lvl="2">
              <a:defRPr/>
            </a:pPr>
            <a:r>
              <a:rPr lang="en-US" dirty="0"/>
              <a:t>Non-profit organizations</a:t>
            </a:r>
          </a:p>
          <a:p>
            <a:pPr marL="914400" lvl="2" indent="0">
              <a:buFont typeface="Arial" panose="020B0604020202020204" pitchFamily="34" charset="0"/>
              <a:buNone/>
              <a:defRPr/>
            </a:pPr>
            <a:r>
              <a:rPr lang="en-US" dirty="0"/>
              <a:t>*In the US, the Affordable Care Act mandates that insurance companies pay for normal patient care while under a clinical trial. </a:t>
            </a:r>
          </a:p>
          <a:p>
            <a:pPr lvl="2">
              <a:defRPr/>
            </a:pPr>
            <a:endParaRPr lang="en-US" dirty="0"/>
          </a:p>
        </p:txBody>
      </p:sp>
    </p:spTree>
    <p:extLst>
      <p:ext uri="{BB962C8B-B14F-4D97-AF65-F5344CB8AC3E}">
        <p14:creationId xmlns:p14="http://schemas.microsoft.com/office/powerpoint/2010/main" val="3727668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961B70FD-B7AA-5442-AD23-EF0595D81CD0}"/>
              </a:ext>
            </a:extLst>
          </p:cNvPr>
          <p:cNvSpPr>
            <a:spLocks noGrp="1"/>
          </p:cNvSpPr>
          <p:nvPr>
            <p:ph type="title"/>
          </p:nvPr>
        </p:nvSpPr>
        <p:spPr/>
        <p:txBody>
          <a:bodyPr/>
          <a:lstStyle/>
          <a:p>
            <a:r>
              <a:rPr lang="en-US" altLang="en-US"/>
              <a:t>Phase 0/I</a:t>
            </a:r>
          </a:p>
        </p:txBody>
      </p:sp>
      <p:sp>
        <p:nvSpPr>
          <p:cNvPr id="36866" name="Content Placeholder 2">
            <a:extLst>
              <a:ext uri="{FF2B5EF4-FFF2-40B4-BE49-F238E27FC236}">
                <a16:creationId xmlns:a16="http://schemas.microsoft.com/office/drawing/2014/main" id="{1A6DB64F-B29F-9843-8703-9AF26420F630}"/>
              </a:ext>
            </a:extLst>
          </p:cNvPr>
          <p:cNvSpPr>
            <a:spLocks noGrp="1"/>
          </p:cNvSpPr>
          <p:nvPr>
            <p:ph idx="1"/>
          </p:nvPr>
        </p:nvSpPr>
        <p:spPr>
          <a:xfrm>
            <a:off x="381000" y="1600200"/>
            <a:ext cx="8305800" cy="4876800"/>
          </a:xfrm>
        </p:spPr>
        <p:txBody>
          <a:bodyPr/>
          <a:lstStyle/>
          <a:p>
            <a:r>
              <a:rPr lang="en-US" altLang="en-US"/>
              <a:t>Safety of the drug/procedure</a:t>
            </a:r>
          </a:p>
          <a:p>
            <a:pPr lvl="1"/>
            <a:r>
              <a:rPr lang="en-US" altLang="en-US"/>
              <a:t>Research on safe doses—highest dose with no serious side effects</a:t>
            </a:r>
          </a:p>
          <a:p>
            <a:pPr lvl="1"/>
            <a:r>
              <a:rPr lang="en-US" altLang="en-US"/>
              <a:t>Dose timing and delivery</a:t>
            </a:r>
          </a:p>
          <a:p>
            <a:pPr lvl="1"/>
            <a:r>
              <a:rPr lang="en-US" altLang="en-US"/>
              <a:t>Observations of side effects</a:t>
            </a:r>
          </a:p>
          <a:p>
            <a:pPr lvl="1"/>
            <a:r>
              <a:rPr lang="en-US" altLang="en-US"/>
              <a:t>Testing for changes in effect of other drugs you may be taking.  Some monitoring of efficacy</a:t>
            </a:r>
          </a:p>
          <a:p>
            <a:pPr lvl="1"/>
            <a:endParaRPr lang="en-US" altLang="en-US"/>
          </a:p>
          <a:p>
            <a:pPr lvl="1"/>
            <a:r>
              <a:rPr lang="en-US" altLang="en-US"/>
              <a:t>Small number of volunteers (phase 0)…then more (20-80). Several months-1year</a:t>
            </a:r>
          </a:p>
        </p:txBody>
      </p:sp>
    </p:spTree>
    <p:extLst>
      <p:ext uri="{BB962C8B-B14F-4D97-AF65-F5344CB8AC3E}">
        <p14:creationId xmlns:p14="http://schemas.microsoft.com/office/powerpoint/2010/main" val="232796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97BE2286-C433-614B-A42D-E0C7C6DA9CF9}"/>
              </a:ext>
            </a:extLst>
          </p:cNvPr>
          <p:cNvSpPr>
            <a:spLocks noGrp="1"/>
          </p:cNvSpPr>
          <p:nvPr>
            <p:ph type="title"/>
          </p:nvPr>
        </p:nvSpPr>
        <p:spPr/>
        <p:txBody>
          <a:bodyPr/>
          <a:lstStyle/>
          <a:p>
            <a:r>
              <a:rPr lang="en-US" altLang="en-US"/>
              <a:t>Phase II </a:t>
            </a:r>
            <a:br>
              <a:rPr lang="en-US" altLang="en-US"/>
            </a:br>
            <a:r>
              <a:rPr lang="en-US" altLang="en-US"/>
              <a:t>(~70% of phase I move on)</a:t>
            </a:r>
          </a:p>
        </p:txBody>
      </p:sp>
      <p:sp>
        <p:nvSpPr>
          <p:cNvPr id="37890" name="Content Placeholder 2">
            <a:extLst>
              <a:ext uri="{FF2B5EF4-FFF2-40B4-BE49-F238E27FC236}">
                <a16:creationId xmlns:a16="http://schemas.microsoft.com/office/drawing/2014/main" id="{36588D9A-4A40-1C44-8329-410EF0818DFF}"/>
              </a:ext>
            </a:extLst>
          </p:cNvPr>
          <p:cNvSpPr>
            <a:spLocks noGrp="1"/>
          </p:cNvSpPr>
          <p:nvPr>
            <p:ph idx="1"/>
          </p:nvPr>
        </p:nvSpPr>
        <p:spPr/>
        <p:txBody>
          <a:bodyPr/>
          <a:lstStyle/>
          <a:p>
            <a:r>
              <a:rPr lang="en-US" altLang="en-US"/>
              <a:t>Continued monitoring of safety</a:t>
            </a:r>
          </a:p>
          <a:p>
            <a:r>
              <a:rPr lang="en-US" altLang="en-US"/>
              <a:t>Focus on Efficacy</a:t>
            </a:r>
          </a:p>
          <a:p>
            <a:r>
              <a:rPr lang="en-US" altLang="en-US"/>
              <a:t>Fine-tuning of dosage </a:t>
            </a:r>
          </a:p>
          <a:p>
            <a:r>
              <a:rPr lang="en-US" altLang="en-US"/>
              <a:t>Comparison to standard treatment(s) of the day</a:t>
            </a:r>
          </a:p>
        </p:txBody>
      </p:sp>
    </p:spTree>
    <p:extLst>
      <p:ext uri="{BB962C8B-B14F-4D97-AF65-F5344CB8AC3E}">
        <p14:creationId xmlns:p14="http://schemas.microsoft.com/office/powerpoint/2010/main" val="1488198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2808E0FD-E2CD-E246-9B92-B0BF30DA99FA}"/>
              </a:ext>
            </a:extLst>
          </p:cNvPr>
          <p:cNvSpPr>
            <a:spLocks noGrp="1"/>
          </p:cNvSpPr>
          <p:nvPr>
            <p:ph type="title"/>
          </p:nvPr>
        </p:nvSpPr>
        <p:spPr/>
        <p:txBody>
          <a:bodyPr/>
          <a:lstStyle/>
          <a:p>
            <a:r>
              <a:rPr lang="en-US" altLang="en-US"/>
              <a:t>Phase III</a:t>
            </a:r>
            <a:br>
              <a:rPr lang="en-US" altLang="en-US"/>
            </a:br>
            <a:r>
              <a:rPr lang="en-US" altLang="en-US" sz="3600"/>
              <a:t>(~30% move on from phase II)</a:t>
            </a:r>
          </a:p>
        </p:txBody>
      </p:sp>
      <p:sp>
        <p:nvSpPr>
          <p:cNvPr id="38914" name="Content Placeholder 2">
            <a:extLst>
              <a:ext uri="{FF2B5EF4-FFF2-40B4-BE49-F238E27FC236}">
                <a16:creationId xmlns:a16="http://schemas.microsoft.com/office/drawing/2014/main" id="{BC51F9A0-2799-4941-9715-344C10065722}"/>
              </a:ext>
            </a:extLst>
          </p:cNvPr>
          <p:cNvSpPr>
            <a:spLocks noGrp="1"/>
          </p:cNvSpPr>
          <p:nvPr>
            <p:ph idx="1"/>
          </p:nvPr>
        </p:nvSpPr>
        <p:spPr/>
        <p:txBody>
          <a:bodyPr/>
          <a:lstStyle/>
          <a:p>
            <a:r>
              <a:rPr lang="en-US" altLang="en-US"/>
              <a:t>True comparison of new drug/procedure to standard treatments.  Must be as safe and effective as standard treatment to move forward with the drug.</a:t>
            </a:r>
          </a:p>
          <a:p>
            <a:r>
              <a:rPr lang="en-US" altLang="en-US"/>
              <a:t>Requires careful controls—randomization of patients receiving the drug and those receiving the standard</a:t>
            </a:r>
          </a:p>
          <a:p>
            <a:r>
              <a:rPr lang="en-US" altLang="en-US"/>
              <a:t>Thousands of participants if possible—more rare side effects show up.</a:t>
            </a:r>
          </a:p>
        </p:txBody>
      </p:sp>
    </p:spTree>
    <p:extLst>
      <p:ext uri="{BB962C8B-B14F-4D97-AF65-F5344CB8AC3E}">
        <p14:creationId xmlns:p14="http://schemas.microsoft.com/office/powerpoint/2010/main" val="1332746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8458</TotalTime>
  <Words>1360</Words>
  <Application>Microsoft Macintosh PowerPoint</Application>
  <PresentationFormat>On-screen Show (4:3)</PresentationFormat>
  <Paragraphs>149</Paragraphs>
  <Slides>32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Cancer Biology Biol 445</vt:lpstr>
      <vt:lpstr>Announcements</vt:lpstr>
      <vt:lpstr>Where were we?</vt:lpstr>
      <vt:lpstr>New drugs must be tested in clinical trials</vt:lpstr>
      <vt:lpstr>Careful regulation  </vt:lpstr>
      <vt:lpstr>PowerPoint Presentation</vt:lpstr>
      <vt:lpstr>Phase 0/I</vt:lpstr>
      <vt:lpstr>Phase II  (~70% of phase I move on)</vt:lpstr>
      <vt:lpstr>Phase III (~30% move on from phase II)</vt:lpstr>
      <vt:lpstr>PowerPoint Presentation</vt:lpstr>
      <vt:lpstr>Phase II and III groups/arms</vt:lpstr>
      <vt:lpstr>Phase IV—post approval  (25-30% of phase III—those that receive approval for general use of the new drug/procedure)</vt:lpstr>
      <vt:lpstr>PowerPoint Presentation</vt:lpstr>
      <vt:lpstr>PowerPoint Presentation</vt:lpstr>
      <vt:lpstr>Emergency Use Authorization (EUA)</vt:lpstr>
      <vt:lpstr>Gleevec! </vt:lpstr>
      <vt:lpstr>Gleevec was over 40 years in the making</vt:lpstr>
      <vt:lpstr>PowerPoint Presentation</vt:lpstr>
      <vt:lpstr>PowerPoint Presentation</vt:lpstr>
      <vt:lpstr> Other Rationally designed drugs.</vt:lpstr>
      <vt:lpstr>PowerPoint Presentation</vt:lpstr>
      <vt:lpstr>SMI cancer drugs---4 main approaches.</vt:lpstr>
      <vt:lpstr>With regard to cell proliferation , SMI drugs work to inhibit different signaling pathways</vt:lpstr>
      <vt:lpstr>PowerPoint Presentation</vt:lpstr>
      <vt:lpstr>PowerPoint Presentation</vt:lpstr>
      <vt:lpstr>PowerPoint Presentation</vt:lpstr>
      <vt:lpstr>A few approaches</vt:lpstr>
      <vt:lpstr>Targeting mRNA</vt:lpstr>
      <vt:lpstr>RNA interference (RNAi)</vt:lpstr>
      <vt:lpstr>CRISPR-Cas 9 technology</vt:lpstr>
      <vt:lpstr>Application?</vt:lpstr>
      <vt:lpstr>Stem cells</vt:lpstr>
    </vt:vector>
  </TitlesOfParts>
  <Company>CEANDSU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Biology Biol 445</dc:title>
  <dc:creator>Joe.Super</dc:creator>
  <cp:lastModifiedBy>Super, Heidi</cp:lastModifiedBy>
  <cp:revision>291</cp:revision>
  <cp:lastPrinted>2020-02-12T16:48:13Z</cp:lastPrinted>
  <dcterms:created xsi:type="dcterms:W3CDTF">2010-08-03T14:43:51Z</dcterms:created>
  <dcterms:modified xsi:type="dcterms:W3CDTF">2020-05-01T16:30:33Z</dcterms:modified>
</cp:coreProperties>
</file>